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3"/>
  </p:notesMasterIdLst>
  <p:handoutMasterIdLst>
    <p:handoutMasterId r:id="rId54"/>
  </p:handoutMasterIdLst>
  <p:sldIdLst>
    <p:sldId id="488" r:id="rId5"/>
    <p:sldId id="1118" r:id="rId6"/>
    <p:sldId id="1145" r:id="rId7"/>
    <p:sldId id="1128" r:id="rId8"/>
    <p:sldId id="1125" r:id="rId9"/>
    <p:sldId id="1033" r:id="rId10"/>
    <p:sldId id="1031" r:id="rId11"/>
    <p:sldId id="1032" r:id="rId12"/>
    <p:sldId id="1126" r:id="rId13"/>
    <p:sldId id="874" r:id="rId14"/>
    <p:sldId id="875" r:id="rId15"/>
    <p:sldId id="877" r:id="rId16"/>
    <p:sldId id="876" r:id="rId17"/>
    <p:sldId id="514" r:id="rId18"/>
    <p:sldId id="564" r:id="rId19"/>
    <p:sldId id="1139" r:id="rId20"/>
    <p:sldId id="1122" r:id="rId21"/>
    <p:sldId id="1134" r:id="rId22"/>
    <p:sldId id="1140" r:id="rId23"/>
    <p:sldId id="1127" r:id="rId24"/>
    <p:sldId id="1133" r:id="rId25"/>
    <p:sldId id="1132" r:id="rId26"/>
    <p:sldId id="1131" r:id="rId27"/>
    <p:sldId id="1066" r:id="rId28"/>
    <p:sldId id="1067" r:id="rId29"/>
    <p:sldId id="1069" r:id="rId30"/>
    <p:sldId id="1068" r:id="rId31"/>
    <p:sldId id="506" r:id="rId32"/>
    <p:sldId id="507" r:id="rId33"/>
    <p:sldId id="1075" r:id="rId34"/>
    <p:sldId id="1072" r:id="rId35"/>
    <p:sldId id="1073" r:id="rId36"/>
    <p:sldId id="1074" r:id="rId37"/>
    <p:sldId id="964" r:id="rId38"/>
    <p:sldId id="916" r:id="rId39"/>
    <p:sldId id="1028" r:id="rId40"/>
    <p:sldId id="771" r:id="rId41"/>
    <p:sldId id="1137" r:id="rId42"/>
    <p:sldId id="1136" r:id="rId43"/>
    <p:sldId id="1143" r:id="rId44"/>
    <p:sldId id="1141" r:id="rId45"/>
    <p:sldId id="1142" r:id="rId46"/>
    <p:sldId id="1138" r:id="rId47"/>
    <p:sldId id="1144" r:id="rId48"/>
    <p:sldId id="772" r:id="rId49"/>
    <p:sldId id="773" r:id="rId50"/>
    <p:sldId id="774" r:id="rId51"/>
    <p:sldId id="775" r:id="rId52"/>
  </p:sldIdLst>
  <p:sldSz cx="9144000" cy="6858000" type="screen4x3"/>
  <p:notesSz cx="7104063" cy="10234613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0099"/>
    <a:srgbClr val="FF7C80"/>
    <a:srgbClr val="FF3300"/>
    <a:srgbClr val="FFFF00"/>
    <a:srgbClr val="05FF63"/>
    <a:srgbClr val="057D6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8C9324-FC7A-4B72-80BB-C288B5C6F51D}" v="133" dt="2020-01-28T12:00:17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95" autoAdjust="0"/>
  </p:normalViewPr>
  <p:slideViewPr>
    <p:cSldViewPr>
      <p:cViewPr varScale="1">
        <p:scale>
          <a:sx n="57" d="100"/>
          <a:sy n="57" d="100"/>
        </p:scale>
        <p:origin x="93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62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1136"/>
    </p:cViewPr>
  </p:sorterViewPr>
  <p:notesViewPr>
    <p:cSldViewPr snapToGrid="0" snapToObjects="1">
      <p:cViewPr varScale="1">
        <p:scale>
          <a:sx n="70" d="100"/>
          <a:sy n="70" d="100"/>
        </p:scale>
        <p:origin x="-3200" y="-12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1252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8767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02" tIns="0" rIns="20102" bIns="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100" i="1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297" y="0"/>
            <a:ext cx="3078766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02" tIns="0" rIns="20102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 i="1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1713" y="774700"/>
            <a:ext cx="5100637" cy="38242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30" y="4861525"/>
            <a:ext cx="5211003" cy="460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158" tIns="48579" rIns="97158" bIns="48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het opmaakprofiel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3048"/>
            <a:ext cx="3078767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02" tIns="0" rIns="20102" bIns="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100" i="1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297" y="9723048"/>
            <a:ext cx="3078766" cy="51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0102" tIns="0" rIns="20102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100" i="1"/>
            </a:lvl1pPr>
          </a:lstStyle>
          <a:p>
            <a:pPr>
              <a:defRPr/>
            </a:pPr>
            <a:fld id="{8201E825-9933-554E-9F62-0B3769F394A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4934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1</a:t>
            </a:fld>
            <a:endParaRPr lang="nl-NL" sz="11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805A20C-AE70-2A4F-8B10-1F1515B45894}" type="slidenum">
              <a:rPr lang="nl-NL" sz="1100"/>
              <a:pPr/>
              <a:t>10</a:t>
            </a:fld>
            <a:endParaRPr lang="nl-NL" sz="1100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2286CA3-C47B-8347-854F-B091285CB3C4}" type="slidenum">
              <a:rPr lang="nl-NL" sz="1100"/>
              <a:pPr/>
              <a:t>11</a:t>
            </a:fld>
            <a:endParaRPr lang="nl-NL" sz="1100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B81B1CB-F7FC-AE4E-BF6E-EA2691189D85}" type="slidenum">
              <a:rPr lang="nl-NL" sz="1100"/>
              <a:pPr/>
              <a:t>12</a:t>
            </a:fld>
            <a:endParaRPr lang="nl-NL" sz="1100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F32D427-C3C8-3549-8436-BCDC5E07561F}" type="slidenum">
              <a:rPr lang="nl-NL" sz="1100"/>
              <a:pPr/>
              <a:t>13</a:t>
            </a:fld>
            <a:endParaRPr lang="nl-NL" sz="1100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8FD46E3C-1642-F4C9-6973-2801BC603D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136757F-317B-074D-9679-75BF9672C7F2}" type="slidenum">
              <a:rPr lang="nl-NL" altLang="nl-NL" sz="1000"/>
              <a:pPr/>
              <a:t>14</a:t>
            </a:fld>
            <a:endParaRPr lang="nl-NL" altLang="nl-NL" sz="1000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80EB1D33-EBA7-29A5-185E-2D22968E1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9F801C33-C205-2FB5-8C99-A557C7B5D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6977A471-0538-224C-5969-B4CAD5CD5A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15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B9E85665-658B-62F2-280D-BF5B2945C7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39345D66-6BC6-963D-EF36-253051E514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E0CBD-324F-0DA6-82CA-40EDACF2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12BF8D32-07F8-6962-E19B-5B871F326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16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C856051B-470E-23BA-E49E-287149C2C9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6794DC68-20F1-573A-7357-F02FAFB2E8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7517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54A3F-BE6C-6FF4-218D-DCE7CC9D9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4D8FEAC3-90A8-B5A4-7E93-92C532188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17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4606E8D6-77EB-BC50-F4EF-19D947BD66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2CE0AAC6-B6B3-3030-CCD3-E4541A6518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46899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4253F-0889-50D8-615A-8F9B36282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656C28BE-614C-2DB8-9AD4-BE5CB3874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18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75ADFA5E-7423-6964-0B66-E6A8842BD2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BB03D7DE-FA7E-A608-715C-70092961E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459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A67C-A0D4-915B-DF23-635F9F903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D93DEAD1-9859-2A46-9CE8-E30D2B9C2C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19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EFC1388A-C10B-8B30-C251-99F72A0E85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1204549A-49AE-8EBA-D9A1-87EDE29E50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2068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2</a:t>
            </a:fld>
            <a:endParaRPr lang="nl-NL" sz="11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622AA-5145-DCA9-51F9-04AE2ED2B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F9E2CD93-3638-EBAC-AE5C-8F5798718A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20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24B7830B-E993-9AC8-6495-676C6311CF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4AB7FB3D-7F41-7120-9F4C-9BECB5CEE3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8876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721D2-05C0-7BBB-80C4-ECC6CF61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32E78D74-B96F-511E-DD0E-2FA2879BB0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22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D618BB5C-095D-671F-5AD1-75517F3745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BD2DD65E-172F-8705-43E7-6EC5AC31EA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790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39B15-98E1-B4D6-DD2C-436163BAB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C6BBD370-591F-48F7-6C71-D144E6F87F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1801F23-C931-9E44-813A-1AE3F02699C3}" type="slidenum">
              <a:rPr lang="nl-NL" altLang="nl-NL" sz="1000"/>
              <a:pPr/>
              <a:t>23</a:t>
            </a:fld>
            <a:endParaRPr lang="nl-NL" altLang="nl-NL" sz="10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09006E1B-6FCF-ACCF-AD30-0511880A2D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9F41D21D-2817-1C0E-1582-8F855ED93E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l-NL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954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DD4572-4EFE-4D42-B4B4-96059F8B3179}" type="slidenum">
              <a:rPr lang="en-GB" sz="1100"/>
              <a:pPr/>
              <a:t>24</a:t>
            </a:fld>
            <a:endParaRPr lang="en-GB" sz="11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30" y="4861525"/>
            <a:ext cx="5211003" cy="460408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E943899-8313-5942-99B4-F1830E907A1B}" type="slidenum">
              <a:rPr lang="en-GB" sz="1100"/>
              <a:pPr/>
              <a:t>25</a:t>
            </a:fld>
            <a:endParaRPr lang="en-GB" sz="11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30" y="4861525"/>
            <a:ext cx="5211003" cy="460408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2D25360-3634-7D46-8E41-3F90CA279234}" type="slidenum">
              <a:rPr lang="en-GB" sz="1100"/>
              <a:pPr/>
              <a:t>26</a:t>
            </a:fld>
            <a:endParaRPr lang="en-GB" sz="11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30" y="4861525"/>
            <a:ext cx="5211003" cy="460408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2992E07-659D-164A-ACD6-335306181E1D}" type="slidenum">
              <a:rPr lang="en-GB" sz="1100"/>
              <a:pPr/>
              <a:t>27</a:t>
            </a:fld>
            <a:endParaRPr lang="en-GB" sz="11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530" y="4861525"/>
            <a:ext cx="5211003" cy="460408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790A0CF-EA45-4A42-8CBE-6474ADFF0648}" type="slidenum">
              <a:rPr lang="nl-NL" sz="1100"/>
              <a:pPr/>
              <a:t>28</a:t>
            </a:fld>
            <a:endParaRPr lang="nl-NL" sz="1100"/>
          </a:p>
        </p:txBody>
      </p:sp>
      <p:sp>
        <p:nvSpPr>
          <p:cNvPr id="14233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03300" y="774700"/>
            <a:ext cx="5099050" cy="3824288"/>
          </a:xfrm>
          <a:solidFill>
            <a:srgbClr val="FFFFFF"/>
          </a:solidFill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59D702-65EF-A142-8CC4-77E1A7F68DC0}" type="slidenum">
              <a:rPr lang="nl-NL" sz="1100"/>
              <a:pPr/>
              <a:t>29</a:t>
            </a:fld>
            <a:endParaRPr lang="nl-NL" sz="1100"/>
          </a:p>
        </p:txBody>
      </p:sp>
      <p:sp>
        <p:nvSpPr>
          <p:cNvPr id="1443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03300" y="774700"/>
            <a:ext cx="5099050" cy="3824288"/>
          </a:xfrm>
          <a:solidFill>
            <a:srgbClr val="FFFFFF"/>
          </a:solidFill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559D702-65EF-A142-8CC4-77E1A7F68DC0}" type="slidenum">
              <a:rPr lang="nl-NL" sz="1100"/>
              <a:pPr/>
              <a:t>30</a:t>
            </a:fld>
            <a:endParaRPr lang="nl-NL" sz="1100"/>
          </a:p>
        </p:txBody>
      </p:sp>
      <p:sp>
        <p:nvSpPr>
          <p:cNvPr id="1443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03300" y="774700"/>
            <a:ext cx="5099050" cy="3824288"/>
          </a:xfrm>
          <a:solidFill>
            <a:srgbClr val="FFFFFF"/>
          </a:solidFill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B0A8E-673A-05AB-89E3-21E352735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A5197FDE-59FF-2932-A133-8FB171ED7E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3</a:t>
            </a:fld>
            <a:endParaRPr lang="nl-NL" sz="11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0C6EC8B-5BFC-47AA-8D63-6FF73FE4FE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11C6938-AB2E-85AD-3655-9CFBDB161B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9800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ECD9998-E4F1-4447-85C5-927B2243F5E3}" type="slidenum">
              <a:rPr lang="nl-NL" sz="1100"/>
              <a:pPr/>
              <a:t>31</a:t>
            </a:fld>
            <a:endParaRPr lang="nl-NL" sz="110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1742BA7-0539-B74D-977D-9E8978ABA195}" type="slidenum">
              <a:rPr lang="nl-NL" sz="1100"/>
              <a:pPr/>
              <a:t>32</a:t>
            </a:fld>
            <a:endParaRPr lang="nl-NL" sz="110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0B2171A-22D4-E949-A4FF-C0FFF405DF43}" type="slidenum">
              <a:rPr lang="nl-NL" sz="1100"/>
              <a:pPr/>
              <a:t>33</a:t>
            </a:fld>
            <a:endParaRPr lang="nl-NL" sz="1100"/>
          </a:p>
        </p:txBody>
      </p:sp>
      <p:sp>
        <p:nvSpPr>
          <p:cNvPr id="16077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03300" y="774700"/>
            <a:ext cx="5099050" cy="3824288"/>
          </a:xfrm>
          <a:solidFill>
            <a:srgbClr val="FFFFFF"/>
          </a:solidFill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95F1EF7-F322-0E46-9E1A-DBB07DF80C1D}" type="slidenum">
              <a:rPr lang="nl-NL" sz="1000"/>
              <a:pPr/>
              <a:t>34</a:t>
            </a:fld>
            <a:endParaRPr lang="nl-NL" sz="1000"/>
          </a:p>
        </p:txBody>
      </p:sp>
      <p:sp>
        <p:nvSpPr>
          <p:cNvPr id="168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D73B9D-DD2F-1841-9EBE-007AB364B35C}" type="slidenum">
              <a:rPr lang="nl-NL" sz="1100"/>
              <a:pPr/>
              <a:t>35</a:t>
            </a:fld>
            <a:endParaRPr lang="nl-NL" sz="11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D73B9D-DD2F-1841-9EBE-007AB364B35C}" type="slidenum">
              <a:rPr lang="nl-NL" sz="1100"/>
              <a:pPr/>
              <a:t>36</a:t>
            </a:fld>
            <a:endParaRPr lang="nl-NL" sz="110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37</a:t>
            </a:fld>
            <a:endParaRPr lang="nl-NL" sz="1100"/>
          </a:p>
        </p:txBody>
      </p:sp>
      <p:sp>
        <p:nvSpPr>
          <p:cNvPr id="1925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12759-82AE-24D3-F2C4-8E8E83955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>
            <a:extLst>
              <a:ext uri="{FF2B5EF4-FFF2-40B4-BE49-F238E27FC236}">
                <a16:creationId xmlns:a16="http://schemas.microsoft.com/office/drawing/2014/main" id="{97B7706F-FC7A-CC1E-E8C7-07C3EA72A6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38</a:t>
            </a:fld>
            <a:endParaRPr lang="nl-NL" sz="1100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B9330910-A8BB-4677-5948-1452A397DA7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311384BD-E6A3-1C29-7B6D-18BC16304A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668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7EB89-7664-1A09-E6FF-F4BCB1A83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056B7BD2-ED54-4848-7C44-59DB60871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D73B9D-DD2F-1841-9EBE-007AB364B35C}" type="slidenum">
              <a:rPr lang="nl-NL" sz="1100"/>
              <a:pPr/>
              <a:t>39</a:t>
            </a:fld>
            <a:endParaRPr lang="nl-NL" sz="11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A92635E1-C2B2-A720-0FA8-B7F6AE273D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4EE66AF0-ECD2-B6F5-E662-99AE076EE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180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2AAAF-B24A-5DCC-CD35-D013717EF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>
            <a:extLst>
              <a:ext uri="{FF2B5EF4-FFF2-40B4-BE49-F238E27FC236}">
                <a16:creationId xmlns:a16="http://schemas.microsoft.com/office/drawing/2014/main" id="{A79DF855-978A-5D38-1F71-FA7E8A136C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40</a:t>
            </a:fld>
            <a:endParaRPr lang="nl-NL" sz="1100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32B6E099-D900-3902-7028-298A8AD5316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36400A22-2553-B0CE-9534-695BE62BB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74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236CF-F18C-05D2-4E60-E5EB6993C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DEAE8D2-470D-2ECC-79C9-1E9BC71155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4</a:t>
            </a:fld>
            <a:endParaRPr lang="nl-NL" sz="11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2E16D07-6889-73E6-4AD1-71A682896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38BEE8A-59E1-29E9-CF36-ADE7913ED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1029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4F41-7052-40D1-9518-936BC41F8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>
            <a:extLst>
              <a:ext uri="{FF2B5EF4-FFF2-40B4-BE49-F238E27FC236}">
                <a16:creationId xmlns:a16="http://schemas.microsoft.com/office/drawing/2014/main" id="{2BBEEB98-E3B9-3B1E-CFC1-8672B7DEEC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41</a:t>
            </a:fld>
            <a:endParaRPr lang="nl-NL" sz="1100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8D0E664A-3CFD-3A4D-348A-3889ED25B27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27C65C4A-E22E-98FA-F3F8-648BC3EF79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182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5DAEA-B3DD-EFAA-80AA-63FF4C091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DD935BBA-7BEC-7E66-3154-47121AC78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2D73B9D-DD2F-1841-9EBE-007AB364B35C}" type="slidenum">
              <a:rPr lang="nl-NL" sz="1100"/>
              <a:pPr/>
              <a:t>42</a:t>
            </a:fld>
            <a:endParaRPr lang="nl-NL" sz="11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24DC5B8F-2BAA-CFDB-82AD-91587AA9A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1C342981-C3ED-225A-0AE5-5D446AC61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3785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084CE-07CB-E74A-5637-7B7A2E82A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>
            <a:extLst>
              <a:ext uri="{FF2B5EF4-FFF2-40B4-BE49-F238E27FC236}">
                <a16:creationId xmlns:a16="http://schemas.microsoft.com/office/drawing/2014/main" id="{DF38D250-4AB3-7E45-6F53-297BAD52F2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43</a:t>
            </a:fld>
            <a:endParaRPr lang="nl-NL" sz="1100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377480F6-E848-A010-001B-ABF1595057D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9006D554-B13B-86DB-978E-D32EB0E8C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3372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15FC6-758A-0153-DF23-EC6ED5F6A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7">
            <a:extLst>
              <a:ext uri="{FF2B5EF4-FFF2-40B4-BE49-F238E27FC236}">
                <a16:creationId xmlns:a16="http://schemas.microsoft.com/office/drawing/2014/main" id="{9CAC6E95-76CA-8462-1753-2DC3009E79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8F6033B-0E98-FC4F-8D3B-725D37347E92}" type="slidenum">
              <a:rPr lang="nl-NL" sz="1100"/>
              <a:pPr/>
              <a:t>44</a:t>
            </a:fld>
            <a:endParaRPr lang="nl-NL" sz="1100"/>
          </a:p>
        </p:txBody>
      </p:sp>
      <p:sp>
        <p:nvSpPr>
          <p:cNvPr id="192514" name="Rectangle 2">
            <a:extLst>
              <a:ext uri="{FF2B5EF4-FFF2-40B4-BE49-F238E27FC236}">
                <a16:creationId xmlns:a16="http://schemas.microsoft.com/office/drawing/2014/main" id="{1032BE1C-0452-C370-11A1-E99BFA2797C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EBBBCF83-DD28-23F9-5C74-524F0687FF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170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E96F07C-9AE1-434C-9200-2D2EB418217F}" type="slidenum">
              <a:rPr lang="nl-NL" sz="1100"/>
              <a:pPr/>
              <a:t>45</a:t>
            </a:fld>
            <a:endParaRPr lang="nl-NL" sz="1100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1CFC7F9-9604-0540-A825-DB71993E3DC8}" type="slidenum">
              <a:rPr lang="nl-NL" sz="1100"/>
              <a:pPr/>
              <a:t>46</a:t>
            </a:fld>
            <a:endParaRPr lang="nl-NL" sz="1100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CF4E302-EB4D-F043-89B9-76529CAFB907}" type="slidenum">
              <a:rPr lang="nl-NL" sz="1100"/>
              <a:pPr/>
              <a:t>47</a:t>
            </a:fld>
            <a:endParaRPr lang="nl-NL" sz="1100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84B61DF-626C-7D47-978B-423392C9478C}" type="slidenum">
              <a:rPr lang="nl-NL" sz="1100"/>
              <a:pPr/>
              <a:t>48</a:t>
            </a:fld>
            <a:endParaRPr lang="nl-NL" sz="1100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F4568-E9E8-024C-F620-29021074C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1EF7796-DAB9-41C7-230D-56D0DFC78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5</a:t>
            </a:fld>
            <a:endParaRPr lang="nl-NL" sz="11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447C8404-7167-BD4B-BCA1-BC6C2A596F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CB9A857-8D70-C40F-7B2A-FB20044FBC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22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6</a:t>
            </a:fld>
            <a:endParaRPr lang="nl-NL" sz="11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7</a:t>
            </a:fld>
            <a:endParaRPr lang="nl-NL" sz="11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8</a:t>
            </a:fld>
            <a:endParaRPr lang="nl-NL" sz="11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83EA3-EB50-CA45-E8FF-37882EBCC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CA4ECA2-5C1C-0588-1049-2C385E95DA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83961" indent="-301523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206094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88531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70968" indent="-241219" eaLnBrk="0" hangingPunct="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53406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135843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18281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00718" indent="-241219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748D7D4-2B69-1541-BE13-07279ABD1753}" type="slidenum">
              <a:rPr lang="nl-NL" sz="1100"/>
              <a:pPr/>
              <a:t>9</a:t>
            </a:fld>
            <a:endParaRPr lang="nl-NL" sz="11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45BEA4E-F7C1-3D3A-2205-57D4BF34CF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CC7C953-72FC-D12F-21E4-EA40BF5F83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878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A5E2-1756-3249-BBBE-057816280B3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3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3C7E-0E15-6246-B43A-2AED354B41E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81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DD1CA-57E1-0642-841C-858E455C597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338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F31E0-DC9A-DE43-8852-12CE874FF1F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00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ACE34-B4EA-A14B-800C-1B1C30E2727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8999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2DDA7-57E6-EF47-9D75-97286E58DA9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23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7D8E5-92B6-7F48-950E-FA80184E921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229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B0805-F702-794E-AFED-6C00FEF18D6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696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B34FE-1F2A-CC47-B20B-4A3B2B52C47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80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9258D-89B4-EC45-964A-E9CD08679A6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793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7684E-27F8-EA4E-A5BC-5B0E93018BF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62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7D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2E4C82D3-BD3D-6547-9705-6C3ED0FC81F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57D63"/>
          </a:solidFill>
          <a:latin typeface="Arial" pitchFamily="-11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charset="0"/>
        <a:buChar char="§"/>
        <a:defRPr sz="3200">
          <a:solidFill>
            <a:srgbClr val="FFFFFF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charset="0"/>
        <a:buChar char="§"/>
        <a:defRPr sz="2800">
          <a:solidFill>
            <a:srgbClr val="FFFFFF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charset="0"/>
        <a:buChar char="§"/>
        <a:defRPr sz="2400">
          <a:solidFill>
            <a:srgbClr val="FFFFFF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charset="0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charset="0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-110" charset="2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-110" charset="2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-110" charset="2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-110" charset="2"/>
        <a:buChar char="§"/>
        <a:defRPr sz="2000">
          <a:solidFill>
            <a:srgbClr val="FFFFFF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CEFE71D-4543-436A-4EFF-4084852A0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Dag van de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Architectuur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13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juni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2026 </a:t>
            </a:r>
            <a:endParaRPr lang="nl-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Duurzaam = Sustainable</a:t>
            </a:r>
            <a:endParaRPr lang="nl-NL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10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4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Duurzame ontwikkeling / Sustainable Development (Brundtland 1987)</a:t>
            </a:r>
          </a:p>
          <a:p>
            <a:pPr>
              <a:buFont typeface="Wingdings" charset="0"/>
              <a:buNone/>
            </a:pPr>
            <a:endParaRPr lang="en-US" sz="240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	een ontwikkeling die voorziet in de behoefte van de huidige generaties zonder daarmee voor toekomstige generaties de mogelijkheden te beperken </a:t>
            </a:r>
            <a:r>
              <a:rPr lang="en-GB" sz="2400">
                <a:latin typeface="Arial" charset="0"/>
                <a:ea typeface="ＭＳ Ｐゴシック" charset="0"/>
                <a:cs typeface="ＭＳ Ｐゴシック" charset="0"/>
              </a:rPr>
              <a:t>om </a:t>
            </a: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ook in hun behoeften te voorzien</a:t>
            </a:r>
            <a:r>
              <a:rPr lang="nl-NL" sz="240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nl-NL" sz="240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Duurzaam = Sustainable</a:t>
            </a:r>
            <a:endParaRPr lang="nl-NL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4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Duurzame ontwikkeling / Sustainable Development </a:t>
            </a:r>
          </a:p>
          <a:p>
            <a:pPr>
              <a:buFont typeface="Wingdings" charset="0"/>
              <a:buNone/>
            </a:pPr>
            <a:endParaRPr lang="en-US" sz="240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	een ontwikkeling die voorziet in de behoefte van de huidige generaties zonder daarmee voor toekomstige generaties </a:t>
            </a:r>
            <a:r>
              <a:rPr lang="en-GB" sz="2400" i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en andere volkeren </a:t>
            </a: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de mogelijkheden te beperken </a:t>
            </a:r>
            <a:r>
              <a:rPr lang="en-GB" sz="2400">
                <a:latin typeface="Arial" charset="0"/>
                <a:ea typeface="ＭＳ Ｐゴシック" charset="0"/>
                <a:cs typeface="ＭＳ Ｐゴシック" charset="0"/>
              </a:rPr>
              <a:t>om </a:t>
            </a: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ook in hun behoeften te voorzien</a:t>
            </a:r>
            <a:r>
              <a:rPr lang="nl-NL" sz="240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nl-NL" sz="240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Duurzaam = Sustainable</a:t>
            </a:r>
            <a:endParaRPr lang="nl-NL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5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400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Duurzame</a:t>
            </a:r>
            <a:r>
              <a:rPr lang="en-US" sz="24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ontwikkeling</a:t>
            </a:r>
            <a:r>
              <a:rPr lang="en-US" sz="24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/ Sustainable Development </a:t>
            </a:r>
          </a:p>
          <a:p>
            <a:pPr>
              <a:buFont typeface="Wingdings" charset="0"/>
              <a:buNone/>
            </a:pPr>
            <a:endParaRPr lang="en-US" sz="2400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een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ontwikkeling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die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voorziet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in de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behoefte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van de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huidige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generaties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zonder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daarmee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voor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toekomstige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generaties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en </a:t>
            </a:r>
            <a:r>
              <a:rPr lang="en-GB" sz="24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andere</a:t>
            </a:r>
            <a:r>
              <a:rPr lang="en-GB" sz="24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volkeren</a:t>
            </a:r>
            <a:r>
              <a:rPr lang="en-GB" sz="24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de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mogelijkheden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te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beperken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dirty="0" err="1">
                <a:latin typeface="Arial" charset="0"/>
                <a:ea typeface="ＭＳ Ｐゴシック" charset="0"/>
                <a:cs typeface="ＭＳ Ｐゴシック" charset="0"/>
              </a:rPr>
              <a:t>om</a:t>
            </a:r>
            <a:r>
              <a:rPr lang="en-GB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ook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in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hun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behoeften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te</a:t>
            </a:r>
            <a:r>
              <a:rPr lang="en-GB" sz="24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400" i="1" dirty="0" err="1">
                <a:latin typeface="Arial" charset="0"/>
                <a:ea typeface="ＭＳ Ｐゴシック" charset="0"/>
                <a:cs typeface="ＭＳ Ｐゴシック" charset="0"/>
              </a:rPr>
              <a:t>voorzien</a:t>
            </a:r>
            <a:endParaRPr lang="en-GB" sz="2400" i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GB" sz="2400" i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indianen</a:t>
            </a:r>
            <a:r>
              <a:rPr lang="en-GB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in </a:t>
            </a:r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regenwoud</a:t>
            </a:r>
            <a:r>
              <a:rPr lang="en-GB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met </a:t>
            </a:r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tropisch</a:t>
            </a:r>
            <a:r>
              <a:rPr lang="en-GB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hardhout</a:t>
            </a:r>
            <a:endParaRPr lang="en-GB" sz="2000" i="1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GB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Groningers </a:t>
            </a:r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boven</a:t>
            </a:r>
            <a:r>
              <a:rPr lang="en-GB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2000" i="1" dirty="0" err="1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gasbel</a:t>
            </a:r>
            <a:r>
              <a:rPr lang="nl-NL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r>
              <a:rPr lang="nl-NL" sz="2000" i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Gedupeerden van toeslagenschandaal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Duurzaam = Sustainable</a:t>
            </a:r>
            <a:endParaRPr lang="nl-NL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92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4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Duurzame ontwikkeling / Sustainable Development </a:t>
            </a:r>
          </a:p>
          <a:p>
            <a:pPr>
              <a:buFont typeface="Wingdings" charset="0"/>
              <a:buNone/>
            </a:pPr>
            <a:endParaRPr lang="en-US" sz="240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GB" sz="2400" i="1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nl-NL" sz="2400" i="1">
                <a:latin typeface="Arial" charset="0"/>
                <a:ea typeface="ＭＳ Ｐゴシック" charset="0"/>
                <a:cs typeface="ＭＳ Ｐゴシック" charset="0"/>
              </a:rPr>
              <a:t>niet alleen hier en nu,</a:t>
            </a:r>
          </a:p>
          <a:p>
            <a:pPr>
              <a:buFont typeface="Wingdings" charset="0"/>
              <a:buNone/>
            </a:pPr>
            <a:r>
              <a:rPr lang="nl-NL" sz="2400" i="1">
                <a:latin typeface="Arial" charset="0"/>
                <a:ea typeface="ＭＳ Ｐゴシック" charset="0"/>
                <a:cs typeface="ＭＳ Ｐゴシック" charset="0"/>
              </a:rPr>
              <a:t>	ook daar en later</a:t>
            </a:r>
            <a:endParaRPr lang="nl-NL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AFDA3859-6043-A15F-FA23-0F0E1D5915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>
                <a:ea typeface="ＭＳ Ｐゴシック" panose="020B0600070205080204" pitchFamily="34" charset="-128"/>
              </a:rPr>
              <a:t>Sustainable </a:t>
            </a:r>
            <a:r>
              <a:rPr lang="en-US" altLang="nl-NL">
                <a:ea typeface="ＭＳ Ｐゴシック" panose="020B0600070205080204" pitchFamily="34" charset="-128"/>
                <a:sym typeface="Symbol" pitchFamily="2" charset="2"/>
              </a:rPr>
              <a:t>versus Durable</a:t>
            </a:r>
            <a:endParaRPr lang="nl-NL" altLang="nl-NL">
              <a:ea typeface="ＭＳ Ｐゴシック" panose="020B0600070205080204" pitchFamily="34" charset="-128"/>
            </a:endParaRPr>
          </a:p>
        </p:txBody>
      </p:sp>
      <p:sp>
        <p:nvSpPr>
          <p:cNvPr id="80898" name="Text Box 3">
            <a:extLst>
              <a:ext uri="{FF2B5EF4-FFF2-40B4-BE49-F238E27FC236}">
                <a16:creationId xmlns:a16="http://schemas.microsoft.com/office/drawing/2014/main" id="{0DA26B34-14FC-1BAA-ABE8-83E6722E9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905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nl-NL">
                <a:solidFill>
                  <a:srgbClr val="FFFFFF"/>
                </a:solidFill>
                <a:latin typeface="Arial" panose="020B0604020202020204" pitchFamily="34" charset="0"/>
              </a:rPr>
              <a:t>Duurzaam</a:t>
            </a:r>
            <a:endParaRPr lang="nl-NL" altLang="nl-NL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0899" name="Text Box 4">
            <a:extLst>
              <a:ext uri="{FF2B5EF4-FFF2-40B4-BE49-F238E27FC236}">
                <a16:creationId xmlns:a16="http://schemas.microsoft.com/office/drawing/2014/main" id="{04E504BA-5F14-528D-5DDA-9734C501E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590800"/>
            <a:ext cx="3657600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 dirty="0">
                <a:solidFill>
                  <a:srgbClr val="FFFFFF"/>
                </a:solidFill>
                <a:latin typeface="Arial" panose="020B0604020202020204" pitchFamily="34" charset="0"/>
              </a:rPr>
              <a:t>Sustainable</a:t>
            </a:r>
          </a:p>
          <a:p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Rekening</a:t>
            </a:r>
            <a:r>
              <a:rPr lang="en-US" altLang="nl-NL" sz="20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houdend</a:t>
            </a:r>
            <a:r>
              <a:rPr lang="en-US" altLang="nl-NL" sz="2000" dirty="0">
                <a:solidFill>
                  <a:srgbClr val="FFFFFF"/>
                </a:solidFill>
                <a:latin typeface="Arial" panose="020B0604020202020204" pitchFamily="34" charset="0"/>
              </a:rPr>
              <a:t> met </a:t>
            </a:r>
          </a:p>
          <a:p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sociale</a:t>
            </a:r>
            <a:r>
              <a:rPr lang="en-US" altLang="nl-NL" sz="20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kwaliteit</a:t>
            </a: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milieukwaliteit</a:t>
            </a: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economische</a:t>
            </a:r>
            <a:r>
              <a:rPr lang="en-US" altLang="nl-NL" sz="20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2000" dirty="0" err="1">
                <a:solidFill>
                  <a:srgbClr val="FFFFFF"/>
                </a:solidFill>
                <a:latin typeface="Arial" panose="020B0604020202020204" pitchFamily="34" charset="0"/>
              </a:rPr>
              <a:t>kwaliteit</a:t>
            </a: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nl-NL" altLang="nl-NL" sz="20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0900" name="Text Box 5">
            <a:extLst>
              <a:ext uri="{FF2B5EF4-FFF2-40B4-BE49-F238E27FC236}">
                <a16:creationId xmlns:a16="http://schemas.microsoft.com/office/drawing/2014/main" id="{03DAAA32-1B4C-FCD6-AAB4-9AFE26797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590800"/>
            <a:ext cx="32004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>
                <a:solidFill>
                  <a:srgbClr val="FFFFFF"/>
                </a:solidFill>
                <a:latin typeface="Arial" panose="020B0604020202020204" pitchFamily="34" charset="0"/>
              </a:rPr>
              <a:t>Durable</a:t>
            </a:r>
          </a:p>
          <a:p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Lange levensduur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PVC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Verzinkt staal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Verduurzamen van hout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(loodmenie)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(CFK’s)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(asbest)</a:t>
            </a:r>
          </a:p>
          <a:p>
            <a:pPr>
              <a:buClr>
                <a:srgbClr val="FFFF00"/>
              </a:buClr>
              <a:buFont typeface="Wingdings" pitchFamily="2" charset="2"/>
              <a:buChar char="§"/>
            </a:pPr>
            <a:r>
              <a:rPr lang="en-US" altLang="nl-NL" sz="2000">
                <a:solidFill>
                  <a:srgbClr val="FFFFFF"/>
                </a:solidFill>
                <a:latin typeface="Arial" panose="020B0604020202020204" pitchFamily="34" charset="0"/>
              </a:rPr>
              <a:t>(koolteer)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 altLang="nl-NL" sz="2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0901" name="Line 6">
            <a:extLst>
              <a:ext uri="{FF2B5EF4-FFF2-40B4-BE49-F238E27FC236}">
                <a16:creationId xmlns:a16="http://schemas.microsoft.com/office/drawing/2014/main" id="{23F71064-1425-920A-AB30-263399768C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2209800"/>
            <a:ext cx="1219200" cy="4572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0902" name="Line 7">
            <a:extLst>
              <a:ext uri="{FF2B5EF4-FFF2-40B4-BE49-F238E27FC236}">
                <a16:creationId xmlns:a16="http://schemas.microsoft.com/office/drawing/2014/main" id="{86572399-DB82-BB6D-1C84-178A0097F2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2209800"/>
            <a:ext cx="914400" cy="4572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0903" name="Line 8">
            <a:extLst>
              <a:ext uri="{FF2B5EF4-FFF2-40B4-BE49-F238E27FC236}">
                <a16:creationId xmlns:a16="http://schemas.microsoft.com/office/drawing/2014/main" id="{CBAAF2FB-54F5-80F7-B6D4-1F93CCF18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810000"/>
            <a:ext cx="15240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D612927F-6604-A977-69EF-10B2A35CC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nl-NL" sz="2400" dirty="0">
                <a:ea typeface="ＭＳ Ｐゴシック" panose="020B0600070205080204" pitchFamily="34" charset="-128"/>
              </a:rPr>
              <a:t>In het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Nederlands</a:t>
            </a:r>
            <a:r>
              <a:rPr lang="en-US" altLang="nl-NL" sz="2400" dirty="0">
                <a:ea typeface="ＭＳ Ｐゴシック" panose="020B0600070205080204" pitchFamily="34" charset="-128"/>
              </a:rPr>
              <a:t> ;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Duurzaam</a:t>
            </a:r>
            <a:r>
              <a:rPr lang="en-US" altLang="nl-NL" sz="2400" dirty="0">
                <a:ea typeface="ＭＳ Ｐゴシック" panose="020B0600070205080204" pitchFamily="34" charset="-128"/>
              </a:rPr>
              <a:t>: </a:t>
            </a:r>
          </a:p>
          <a:p>
            <a:pPr>
              <a:buFont typeface="Wingdings" pitchFamily="2" charset="2"/>
              <a:buNone/>
            </a:pPr>
            <a:r>
              <a:rPr lang="en-US" altLang="nl-NL" sz="2400" dirty="0">
                <a:ea typeface="ＭＳ Ｐゴシック" panose="020B0600070205080204" pitchFamily="34" charset="-128"/>
              </a:rPr>
              <a:t>In het Engels: Sustainable Durable Enduring</a:t>
            </a:r>
          </a:p>
          <a:p>
            <a:pPr>
              <a:buFont typeface="Wingdings" pitchFamily="2" charset="2"/>
              <a:buNone/>
            </a:pP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 err="1">
                <a:ea typeface="ＭＳ Ｐゴシック" panose="020B0600070205080204" pitchFamily="34" charset="-128"/>
              </a:rPr>
              <a:t>Dierbaar</a:t>
            </a:r>
            <a:r>
              <a:rPr lang="en-US" altLang="nl-NL" sz="2400" dirty="0">
                <a:ea typeface="ＭＳ Ｐゴシック" panose="020B0600070205080204" pitchFamily="34" charset="-128"/>
              </a:rPr>
              <a:t>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Duurzaam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 err="1">
                <a:ea typeface="ＭＳ Ｐゴシック" panose="020B0600070205080204" pitchFamily="34" charset="-128"/>
              </a:rPr>
              <a:t>Duurbaar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>
                <a:ea typeface="ＭＳ Ｐゴシック" panose="020B0600070205080204" pitchFamily="34" charset="-128"/>
              </a:rPr>
              <a:t>-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baar</a:t>
            </a:r>
            <a:r>
              <a:rPr lang="en-US" altLang="nl-NL" sz="2400" dirty="0">
                <a:ea typeface="ＭＳ Ｐゴシック" panose="020B0600070205080204" pitchFamily="34" charset="-128"/>
              </a:rPr>
              <a:t> 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actiever</a:t>
            </a:r>
            <a:r>
              <a:rPr lang="en-US" altLang="nl-NL" sz="2400" dirty="0">
                <a:ea typeface="ＭＳ Ｐゴシック" panose="020B0600070205080204" pitchFamily="34" charset="-128"/>
              </a:rPr>
              <a:t> dan –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zaam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 err="1">
                <a:ea typeface="ＭＳ Ｐゴシック" panose="020B0600070205080204" pitchFamily="34" charset="-128"/>
              </a:rPr>
              <a:t>strijdbaar</a:t>
            </a:r>
            <a:r>
              <a:rPr lang="en-US" altLang="nl-NL" sz="2400" dirty="0">
                <a:ea typeface="ＭＳ Ｐゴシック" panose="020B0600070205080204" pitchFamily="34" charset="-128"/>
              </a:rPr>
              <a:t> /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lijdzaam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>
                <a:ea typeface="ＭＳ Ｐゴシック" panose="020B0600070205080204" pitchFamily="34" charset="-128"/>
              </a:rPr>
              <a:t>In Zuid Afrikaans: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Volhoudbaar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endParaRPr lang="nl-NL" altLang="nl-NL" sz="24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EA232F1A-6F78-E997-056E-249DC016A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>
                <a:ea typeface="ＭＳ Ｐゴシック" panose="020B0600070205080204" pitchFamily="34" charset="-128"/>
              </a:rPr>
              <a:t>Duurzaam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4E47-A52F-24AF-1655-022B77DB8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5C8E1229-94F9-634E-06F4-DE657E0F7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Ecologisch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Biologisch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Milieuvriendelijk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Klimaatbewust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Energiebewust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Organisch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>
                <a:ea typeface="ＭＳ Ｐゴシック" panose="020B0600070205080204" pitchFamily="34" charset="-128"/>
              </a:rPr>
              <a:t>Permaculture</a:t>
            </a: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Integraal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Ontwerpen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Nul</a:t>
            </a:r>
            <a:r>
              <a:rPr lang="en-US" altLang="nl-NL" sz="1800" dirty="0">
                <a:ea typeface="ＭＳ Ｐゴシック" panose="020B0600070205080204" pitchFamily="34" charset="-128"/>
              </a:rPr>
              <a:t> op de meter</a:t>
            </a: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Volhoudbaar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>
                <a:ea typeface="ＭＳ Ｐゴシック" panose="020B0600070205080204" pitchFamily="34" charset="-128"/>
              </a:rPr>
              <a:t>BENG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Bijna</a:t>
            </a:r>
            <a:r>
              <a:rPr lang="en-US" altLang="nl-NL" sz="1800" dirty="0">
                <a:ea typeface="ＭＳ Ｐゴシック" panose="020B0600070205080204" pitchFamily="34" charset="-128"/>
              </a:rPr>
              <a:t> Energie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Neutraal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Gebouwd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nl-NL" sz="1800" dirty="0">
                <a:ea typeface="ＭＳ Ｐゴシック" panose="020B0600070205080204" pitchFamily="34" charset="-128"/>
              </a:rPr>
              <a:t>KAN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Klimaat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Adaptief</a:t>
            </a:r>
            <a:r>
              <a:rPr lang="en-US" altLang="nl-NL" sz="1800" dirty="0">
                <a:ea typeface="ＭＳ Ｐゴシック" panose="020B0600070205080204" pitchFamily="34" charset="-128"/>
              </a:rPr>
              <a:t> met de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Natuur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>
                <a:ea typeface="ＭＳ Ｐゴシック" panose="020B0600070205080204" pitchFamily="34" charset="-128"/>
              </a:rPr>
              <a:t>Biobased</a:t>
            </a:r>
          </a:p>
          <a:p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nl-NL" sz="2400" dirty="0">
              <a:ea typeface="ＭＳ Ｐゴシック" panose="020B0600070205080204" pitchFamily="34" charset="-128"/>
            </a:endParaRPr>
          </a:p>
          <a:p>
            <a:endParaRPr lang="nl-NL" altLang="nl-NL" sz="24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44F83426-3CD8-B1F5-944A-06FD5DC56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>
                <a:ea typeface="ＭＳ Ｐゴシック" panose="020B0600070205080204" pitchFamily="34" charset="-128"/>
              </a:rPr>
              <a:t>Van </a:t>
            </a:r>
            <a:r>
              <a:rPr lang="en-US" altLang="nl-NL" dirty="0" err="1">
                <a:ea typeface="ＭＳ Ｐゴシック" panose="020B0600070205080204" pitchFamily="34" charset="-128"/>
              </a:rPr>
              <a:t>ecologisch</a:t>
            </a:r>
            <a:r>
              <a:rPr lang="en-US" altLang="nl-NL" dirty="0">
                <a:ea typeface="ＭＳ Ｐゴシック" panose="020B0600070205080204" pitchFamily="34" charset="-128"/>
              </a:rPr>
              <a:t> tot biobased</a:t>
            </a:r>
          </a:p>
        </p:txBody>
      </p:sp>
    </p:spTree>
    <p:extLst>
      <p:ext uri="{BB962C8B-B14F-4D97-AF65-F5344CB8AC3E}">
        <p14:creationId xmlns:p14="http://schemas.microsoft.com/office/powerpoint/2010/main" val="81937362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A8A63-E6C2-8DD8-63A3-7348862C3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F3E93925-7454-2DD6-476A-B9BDA04F3A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nl-NL" sz="2400" dirty="0" err="1">
                <a:ea typeface="ＭＳ Ｐゴシック" panose="020B0600070205080204" pitchFamily="34" charset="-128"/>
              </a:rPr>
              <a:t>Vergelijk</a:t>
            </a:r>
            <a:r>
              <a:rPr lang="en-US" altLang="nl-NL" sz="2400" dirty="0">
                <a:ea typeface="ＭＳ Ｐゴシック" panose="020B0600070205080204" pitchFamily="34" charset="-128"/>
              </a:rPr>
              <a:t>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Republikeinen</a:t>
            </a:r>
            <a:r>
              <a:rPr lang="en-US" altLang="nl-NL" sz="2400" dirty="0">
                <a:ea typeface="ＭＳ Ｐゴシック" panose="020B0600070205080204" pitchFamily="34" charset="-128"/>
              </a:rPr>
              <a:t> vs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Democraten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sz="2400" dirty="0"/>
              <a:t>XR = </a:t>
            </a:r>
            <a:r>
              <a:rPr lang="nl-NL" sz="2400" dirty="0" err="1"/>
              <a:t>Extinction</a:t>
            </a:r>
            <a:r>
              <a:rPr lang="nl-NL" sz="2400" dirty="0"/>
              <a:t> </a:t>
            </a:r>
            <a:r>
              <a:rPr lang="nl-NL" sz="2400" dirty="0" err="1"/>
              <a:t>Rebellion</a:t>
            </a:r>
            <a:r>
              <a:rPr lang="nl-NL" sz="2400" dirty="0"/>
              <a:t>  = Opstand tegen Uitsterven 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endParaRPr lang="nl-NL" altLang="nl-NL" sz="24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5015B263-A46A-9FD4-5881-49CA20A28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sz="2400" dirty="0">
                <a:ea typeface="ＭＳ Ｐゴシック" panose="020B0600070205080204" pitchFamily="34" charset="-128"/>
              </a:rPr>
              <a:t>Soms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zijn</a:t>
            </a:r>
            <a:r>
              <a:rPr lang="en-US" altLang="nl-NL" sz="2400" dirty="0">
                <a:ea typeface="ＭＳ Ｐゴシック" panose="020B0600070205080204" pitchFamily="34" charset="-128"/>
              </a:rPr>
              <a:t> de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tegenstellingen</a:t>
            </a:r>
            <a:r>
              <a:rPr lang="en-US" altLang="nl-NL" sz="2400" dirty="0">
                <a:ea typeface="ＭＳ Ｐゴシック" panose="020B0600070205080204" pitchFamily="34" charset="-128"/>
              </a:rPr>
              <a:t>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te</a:t>
            </a:r>
            <a:r>
              <a:rPr lang="en-US" altLang="nl-NL" sz="2400" dirty="0">
                <a:ea typeface="ＭＳ Ｐゴシック" panose="020B0600070205080204" pitchFamily="34" charset="-128"/>
              </a:rPr>
              <a:t> </a:t>
            </a:r>
            <a:r>
              <a:rPr lang="en-US" altLang="nl-NL" sz="2400" dirty="0" err="1">
                <a:ea typeface="ＭＳ Ｐゴシック" panose="020B0600070205080204" pitchFamily="34" charset="-128"/>
              </a:rPr>
              <a:t>groot</a:t>
            </a:r>
            <a:r>
              <a:rPr lang="en-US" altLang="nl-NL" sz="2400" dirty="0">
                <a:ea typeface="ＭＳ Ｐゴシック" panose="020B0600070205080204" pitchFamily="34" charset="-128"/>
              </a:rPr>
              <a:t> …….</a:t>
            </a:r>
          </a:p>
        </p:txBody>
      </p:sp>
    </p:spTree>
    <p:extLst>
      <p:ext uri="{BB962C8B-B14F-4D97-AF65-F5344CB8AC3E}">
        <p14:creationId xmlns:p14="http://schemas.microsoft.com/office/powerpoint/2010/main" val="31602704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3C090-160C-FBA1-1F34-72F929C2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4F86E7DC-538D-D35F-B3CC-32CBBAFB2C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nl-NL" sz="24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nl-NL" sz="2400" dirty="0">
              <a:ea typeface="ＭＳ Ｐゴシック" panose="020B0600070205080204" pitchFamily="34" charset="-128"/>
            </a:endParaRPr>
          </a:p>
          <a:p>
            <a:endParaRPr lang="nl-NL" altLang="nl-NL" sz="2400" dirty="0">
              <a:ea typeface="ＭＳ Ｐゴシック" panose="020B0600070205080204" pitchFamily="34" charset="-128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459551D-EACD-6B2E-7D53-F9490E985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174012" y="-2013771"/>
            <a:ext cx="2597193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1A1EAC0-BBF7-D69A-AAA3-E1B275F12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699" y="2852936"/>
            <a:ext cx="5566509" cy="423604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ECDEAEC-7043-0C6C-EF96-1728C76D664D}"/>
              </a:ext>
            </a:extLst>
          </p:cNvPr>
          <p:cNvSpPr txBox="1"/>
          <p:nvPr/>
        </p:nvSpPr>
        <p:spPr>
          <a:xfrm>
            <a:off x="6876256" y="5877272"/>
            <a:ext cx="18444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Trouw, </a:t>
            </a:r>
            <a:r>
              <a:rPr lang="nl-NL" sz="1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juni 2026</a:t>
            </a:r>
          </a:p>
        </p:txBody>
      </p:sp>
    </p:spTree>
    <p:extLst>
      <p:ext uri="{BB962C8B-B14F-4D97-AF65-F5344CB8AC3E}">
        <p14:creationId xmlns:p14="http://schemas.microsoft.com/office/powerpoint/2010/main" val="170960168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4B14-A266-EF5A-4AAB-AA9EA2DF3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0869D22F-9E4D-3679-0F78-B42BC6A18A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060848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en-US" altLang="nl-NL" sz="1600" dirty="0">
                <a:ea typeface="ＭＳ Ｐゴシック" panose="020B0600070205080204" pitchFamily="34" charset="-128"/>
              </a:rPr>
              <a:t>November 1969 –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mei</a:t>
            </a:r>
            <a:r>
              <a:rPr lang="en-US" altLang="nl-NL" sz="1600" dirty="0">
                <a:ea typeface="ＭＳ Ｐゴシック" panose="020B0600070205080204" pitchFamily="34" charset="-128"/>
              </a:rPr>
              <a:t> 1970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cs typeface="Arial"/>
              </a:rPr>
              <a:t>Stage bij </a:t>
            </a:r>
            <a:r>
              <a:rPr lang="nl-NL" sz="1600" dirty="0" err="1">
                <a:cs typeface="Arial"/>
              </a:rPr>
              <a:t>Skidmore</a:t>
            </a:r>
            <a:r>
              <a:rPr lang="nl-NL" sz="1600" dirty="0">
                <a:cs typeface="Arial"/>
              </a:rPr>
              <a:t> </a:t>
            </a:r>
            <a:r>
              <a:rPr lang="nl-NL" sz="1600" dirty="0" err="1">
                <a:cs typeface="Arial"/>
              </a:rPr>
              <a:t>Owings</a:t>
            </a:r>
            <a:r>
              <a:rPr lang="nl-NL" sz="1600" dirty="0">
                <a:cs typeface="Arial"/>
              </a:rPr>
              <a:t> &amp; </a:t>
            </a:r>
            <a:r>
              <a:rPr lang="nl-NL" sz="1600" dirty="0" err="1">
                <a:cs typeface="Arial"/>
              </a:rPr>
              <a:t>Merill</a:t>
            </a:r>
            <a:r>
              <a:rPr lang="nl-NL" sz="1600" dirty="0">
                <a:cs typeface="Arial"/>
              </a:rPr>
              <a:t> in Chicago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cs typeface="Arial"/>
              </a:rPr>
              <a:t>Naast Architectuur ook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cs typeface="Arial"/>
              </a:rPr>
              <a:t>Informatie en inspiratie over allerlei maatschappelijke ontwikkelingen zoals</a:t>
            </a:r>
            <a:br>
              <a:rPr lang="nl-NL" sz="1600" dirty="0">
                <a:cs typeface="Arial"/>
              </a:rPr>
            </a:br>
            <a:endParaRPr lang="nl-NL" sz="1600" dirty="0">
              <a:cs typeface="Arial"/>
            </a:endParaRPr>
          </a:p>
          <a:p>
            <a:pPr>
              <a:lnSpc>
                <a:spcPct val="120000"/>
              </a:lnSpc>
            </a:pPr>
            <a:r>
              <a:rPr lang="nl-NL" sz="1600" dirty="0">
                <a:cs typeface="Arial"/>
              </a:rPr>
              <a:t>Vrouwenemancipatie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cs typeface="Arial"/>
              </a:rPr>
              <a:t>Emancipatie van de </a:t>
            </a:r>
            <a:r>
              <a:rPr lang="nl-NL" sz="1600" dirty="0" err="1">
                <a:cs typeface="Arial"/>
              </a:rPr>
              <a:t>Blacks</a:t>
            </a:r>
            <a:r>
              <a:rPr lang="nl-NL" sz="1600" dirty="0">
                <a:cs typeface="Arial"/>
              </a:rPr>
              <a:t>, nu </a:t>
            </a:r>
            <a:r>
              <a:rPr lang="nl-NL" sz="1600" dirty="0" err="1">
                <a:cs typeface="Arial"/>
              </a:rPr>
              <a:t>AfroAmericanen</a:t>
            </a:r>
            <a:endParaRPr lang="nl-NL" sz="1600" dirty="0">
              <a:cs typeface="Arial"/>
            </a:endParaRPr>
          </a:p>
          <a:p>
            <a:pPr>
              <a:lnSpc>
                <a:spcPct val="120000"/>
              </a:lnSpc>
            </a:pPr>
            <a:r>
              <a:rPr lang="nl-NL" sz="1600" dirty="0" err="1">
                <a:cs typeface="Arial"/>
              </a:rPr>
              <a:t>Ecology</a:t>
            </a:r>
            <a:r>
              <a:rPr lang="nl-NL" sz="1600" dirty="0">
                <a:cs typeface="Arial"/>
              </a:rPr>
              <a:t> </a:t>
            </a:r>
          </a:p>
          <a:p>
            <a:pPr>
              <a:buNone/>
            </a:pPr>
            <a:endParaRPr lang="en-US" altLang="nl-NL" sz="1600" dirty="0"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en-US" altLang="nl-NL" sz="1600" dirty="0" err="1">
                <a:ea typeface="ＭＳ Ｐゴシック" panose="020B0600070205080204" pitchFamily="34" charset="-128"/>
              </a:rPr>
              <a:t>Terug</a:t>
            </a:r>
            <a:r>
              <a:rPr lang="en-US" altLang="nl-NL" sz="1600" dirty="0">
                <a:ea typeface="ＭＳ Ｐゴシック" panose="020B0600070205080204" pitchFamily="34" charset="-128"/>
              </a:rPr>
              <a:t> in Nederland,</a:t>
            </a:r>
          </a:p>
          <a:p>
            <a:pPr>
              <a:buNone/>
            </a:pPr>
            <a:r>
              <a:rPr lang="en-US" altLang="nl-NL" sz="1600" dirty="0" err="1">
                <a:ea typeface="ＭＳ Ｐゴシック" panose="020B0600070205080204" pitchFamily="34" charset="-128"/>
              </a:rPr>
              <a:t>Niet</a:t>
            </a:r>
            <a:r>
              <a:rPr lang="en-US" altLang="nl-NL" sz="1600" dirty="0">
                <a:ea typeface="ＭＳ Ｐゴシック" panose="020B0600070205080204" pitchFamily="34" charset="-128"/>
              </a:rPr>
              <a:t>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zwart</a:t>
            </a:r>
            <a:r>
              <a:rPr lang="en-US" altLang="nl-NL" sz="1600" dirty="0">
                <a:ea typeface="ＭＳ Ｐゴシック" panose="020B0600070205080204" pitchFamily="34" charset="-128"/>
              </a:rPr>
              <a:t>,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geen</a:t>
            </a:r>
            <a:r>
              <a:rPr lang="en-US" altLang="nl-NL" sz="1600" dirty="0">
                <a:ea typeface="ＭＳ Ｐゴシック" panose="020B0600070205080204" pitchFamily="34" charset="-128"/>
              </a:rPr>
              <a:t> vrouw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dus</a:t>
            </a:r>
            <a:r>
              <a:rPr lang="en-US" altLang="nl-NL" sz="1600" dirty="0">
                <a:ea typeface="ＭＳ Ｐゴシック" panose="020B0600070205080204" pitchFamily="34" charset="-128"/>
              </a:rPr>
              <a:t> milieu</a:t>
            </a:r>
          </a:p>
          <a:p>
            <a:pPr>
              <a:buNone/>
            </a:pPr>
            <a:r>
              <a:rPr lang="en-US" altLang="nl-NL" sz="1600" dirty="0">
                <a:ea typeface="ＭＳ Ｐゴシック" panose="020B0600070205080204" pitchFamily="34" charset="-128"/>
              </a:rPr>
              <a:t>BOOM, Buro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voor</a:t>
            </a:r>
            <a:r>
              <a:rPr lang="en-US" altLang="nl-NL" sz="1600" dirty="0">
                <a:ea typeface="ＭＳ Ｐゴシック" panose="020B0600070205080204" pitchFamily="34" charset="-128"/>
              </a:rPr>
              <a:t>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Onderzoek</a:t>
            </a:r>
            <a:r>
              <a:rPr lang="en-US" altLang="nl-NL" sz="1600" dirty="0">
                <a:ea typeface="ＭＳ Ｐゴシック" panose="020B0600070205080204" pitchFamily="34" charset="-128"/>
              </a:rPr>
              <a:t> &amp;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Ontwerp</a:t>
            </a:r>
            <a:r>
              <a:rPr lang="en-US" altLang="nl-NL" sz="1600" dirty="0">
                <a:ea typeface="ＭＳ Ｐゴシック" panose="020B0600070205080204" pitchFamily="34" charset="-128"/>
              </a:rPr>
              <a:t> </a:t>
            </a:r>
            <a:r>
              <a:rPr lang="en-US" altLang="nl-NL" sz="1600" dirty="0" err="1">
                <a:ea typeface="ＭＳ Ｐゴシック" panose="020B0600070205080204" pitchFamily="34" charset="-128"/>
              </a:rPr>
              <a:t>voor</a:t>
            </a:r>
            <a:r>
              <a:rPr lang="en-US" altLang="nl-NL" sz="1600" dirty="0">
                <a:ea typeface="ＭＳ Ｐゴシック" panose="020B0600070205080204" pitchFamily="34" charset="-128"/>
              </a:rPr>
              <a:t> het Milieu 1971</a:t>
            </a:r>
            <a:endParaRPr lang="nl-NL" altLang="nl-NL" sz="16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82FCA578-5880-A8F5-1ADC-F36A66BB0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>
                <a:ea typeface="ＭＳ Ｐゴシック" panose="020B0600070205080204" pitchFamily="34" charset="-128"/>
              </a:rPr>
              <a:t>Stage in de VS</a:t>
            </a:r>
          </a:p>
        </p:txBody>
      </p:sp>
    </p:spTree>
    <p:extLst>
      <p:ext uri="{BB962C8B-B14F-4D97-AF65-F5344CB8AC3E}">
        <p14:creationId xmlns:p14="http://schemas.microsoft.com/office/powerpoint/2010/main" val="98666997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7772400" cy="1143000"/>
          </a:xfrm>
        </p:spPr>
        <p:txBody>
          <a:bodyPr/>
          <a:lstStyle/>
          <a:p>
            <a:pPr algn="ctr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Dag van de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Architectuur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13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juni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2026 </a:t>
            </a:r>
            <a:endParaRPr lang="nl-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611560" y="2276872"/>
            <a:ext cx="7101624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Kees Duijvestein</a:t>
            </a:r>
          </a:p>
          <a:p>
            <a:pPr lvl="0"/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Emeritus HL Faculteit Bouwkunde TU Delft, </a:t>
            </a:r>
          </a:p>
          <a:p>
            <a:pPr lvl="0"/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Vml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directeur BOOM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Buro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voor Onderzoek &amp; Ontwerp voor het Milieu, Delft,</a:t>
            </a:r>
          </a:p>
          <a:p>
            <a:pPr lvl="0"/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Stichting Vita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Futura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Terry van der Heide</a:t>
            </a:r>
          </a:p>
          <a:p>
            <a:pPr lvl="0"/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TVDH Architecten, </a:t>
            </a:r>
          </a:p>
          <a:p>
            <a:pPr lvl="0"/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vml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directeur Centrum Groepswonen, </a:t>
            </a:r>
          </a:p>
          <a:p>
            <a:pPr lvl="0"/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Stichting Vita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Futura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jurylid  Adriaan Dessing prijs</a:t>
            </a:r>
          </a:p>
          <a:p>
            <a:pPr lvl="0"/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998900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E76AC-123A-058E-CD35-C702878B9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E2D1365-C9F3-9BF3-298C-DC5C73893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29" y="0"/>
            <a:ext cx="6876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9323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32AB93-0617-20DD-2F4D-B9EFDF96A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F7C9534-0C06-2FEF-D0FB-D5362AD3A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8" y="908720"/>
            <a:ext cx="895822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64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D7D2F-1F42-6C7C-C234-751E87F6E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BA948F2B-F8A3-2ED8-A3CE-110019904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060848"/>
            <a:ext cx="7772400" cy="4114800"/>
          </a:xfrm>
        </p:spPr>
        <p:txBody>
          <a:bodyPr/>
          <a:lstStyle/>
          <a:p>
            <a:pPr>
              <a:buNone/>
            </a:pPr>
            <a:r>
              <a:rPr lang="nl-NL" altLang="nl-NL" sz="2000" dirty="0">
                <a:ea typeface="ＭＳ Ｐゴシック" panose="020B0600070205080204" pitchFamily="34" charset="-128"/>
              </a:rPr>
              <a:t>Kantoortorens aan het </a:t>
            </a:r>
            <a:r>
              <a:rPr lang="nl-NL" altLang="nl-NL" sz="2000" dirty="0" err="1">
                <a:ea typeface="ＭＳ Ｐゴシック" panose="020B0600070205080204" pitchFamily="34" charset="-128"/>
              </a:rPr>
              <a:t>Marconiplein</a:t>
            </a:r>
            <a:endParaRPr lang="nl-NL" altLang="nl-NL" sz="2000" dirty="0">
              <a:ea typeface="ＭＳ Ｐゴシック" panose="020B0600070205080204" pitchFamily="34" charset="-128"/>
            </a:endParaRPr>
          </a:p>
          <a:p>
            <a:pPr>
              <a:buNone/>
            </a:pPr>
            <a:r>
              <a:rPr lang="nl-NL" altLang="nl-NL" sz="2000" dirty="0">
                <a:ea typeface="ＭＳ Ｐゴシック" panose="020B0600070205080204" pitchFamily="34" charset="-128"/>
              </a:rPr>
              <a:t>Ontworpen door </a:t>
            </a:r>
            <a:r>
              <a:rPr lang="nl-NL" sz="2000" dirty="0" err="1">
                <a:cs typeface="Arial"/>
              </a:rPr>
              <a:t>Skidmore</a:t>
            </a:r>
            <a:r>
              <a:rPr lang="nl-NL" sz="2000" dirty="0">
                <a:cs typeface="Arial"/>
              </a:rPr>
              <a:t> </a:t>
            </a:r>
            <a:r>
              <a:rPr lang="nl-NL" sz="2000" dirty="0" err="1">
                <a:cs typeface="Arial"/>
              </a:rPr>
              <a:t>Owings</a:t>
            </a:r>
            <a:r>
              <a:rPr lang="nl-NL" sz="2000" dirty="0">
                <a:cs typeface="Arial"/>
              </a:rPr>
              <a:t> &amp; </a:t>
            </a:r>
            <a:r>
              <a:rPr lang="nl-NL" sz="2000" dirty="0" err="1">
                <a:cs typeface="Arial"/>
              </a:rPr>
              <a:t>Merill</a:t>
            </a:r>
            <a:r>
              <a:rPr lang="nl-NL" sz="2000" dirty="0">
                <a:cs typeface="Arial"/>
              </a:rPr>
              <a:t> in Chicago 1967 1974</a:t>
            </a:r>
          </a:p>
          <a:p>
            <a:pPr>
              <a:buNone/>
            </a:pPr>
            <a:r>
              <a:rPr lang="nl-NL" altLang="nl-NL" sz="2000" dirty="0">
                <a:ea typeface="ＭＳ Ｐゴシック" panose="020B0600070205080204" pitchFamily="34" charset="-128"/>
                <a:cs typeface="Arial"/>
              </a:rPr>
              <a:t>Gebouwd </a:t>
            </a:r>
            <a:r>
              <a:rPr lang="nl-NL" altLang="nl-NL" sz="2000" dirty="0">
                <a:ea typeface="ＭＳ Ｐゴシック" panose="020B0600070205080204" pitchFamily="34" charset="-128"/>
              </a:rPr>
              <a:t>voor OGEM in 1975</a:t>
            </a:r>
          </a:p>
          <a:p>
            <a:pPr>
              <a:buNone/>
            </a:pPr>
            <a:r>
              <a:rPr lang="nl-NL" altLang="nl-NL" sz="2000" dirty="0">
                <a:ea typeface="ＭＳ Ｐゴシック" panose="020B0600070205080204" pitchFamily="34" charset="-128"/>
              </a:rPr>
              <a:t>Daarna Gemeente Rotterdam</a:t>
            </a:r>
          </a:p>
          <a:p>
            <a:pPr>
              <a:buNone/>
            </a:pPr>
            <a:r>
              <a:rPr lang="nl-NL" altLang="nl-NL" sz="2000" dirty="0" err="1">
                <a:ea typeface="ＭＳ Ｐゴシック" panose="020B0600070205080204" pitchFamily="34" charset="-128"/>
                <a:cs typeface="Arial"/>
              </a:rPr>
              <a:t>Getransformerd</a:t>
            </a:r>
            <a:r>
              <a:rPr lang="nl-NL" altLang="nl-NL" sz="2000" dirty="0">
                <a:ea typeface="ＭＳ Ｐゴシック" panose="020B0600070205080204" pitchFamily="34" charset="-128"/>
                <a:cs typeface="Arial"/>
              </a:rPr>
              <a:t> tot 860 huurwoningen in 2020 grootste </a:t>
            </a:r>
            <a:r>
              <a:rPr lang="nl-NL" altLang="nl-NL" sz="2000" dirty="0" err="1">
                <a:ea typeface="ＭＳ Ｐゴシック" panose="020B0600070205080204" pitchFamily="34" charset="-128"/>
                <a:cs typeface="Arial"/>
              </a:rPr>
              <a:t>transformatieprojet</a:t>
            </a:r>
            <a:r>
              <a:rPr lang="nl-NL" altLang="nl-NL" sz="2000" dirty="0">
                <a:ea typeface="ＭＳ Ｐゴシック" panose="020B0600070205080204" pitchFamily="34" charset="-128"/>
                <a:cs typeface="Arial"/>
              </a:rPr>
              <a:t> in Nl</a:t>
            </a:r>
          </a:p>
          <a:p>
            <a:pPr>
              <a:buNone/>
            </a:pPr>
            <a:r>
              <a:rPr lang="nl-NL" altLang="nl-NL" sz="2000" dirty="0">
                <a:ea typeface="ＭＳ Ｐゴシック" panose="020B0600070205080204" pitchFamily="34" charset="-128"/>
                <a:cs typeface="Arial"/>
              </a:rPr>
              <a:t>Nu Lee Towers</a:t>
            </a:r>
            <a:endParaRPr lang="nl-NL" altLang="nl-NL" sz="20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083EB401-D181-BD3C-1390-A71465B80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>
                <a:ea typeface="ＭＳ Ｐゴシック" panose="020B0600070205080204" pitchFamily="34" charset="-128"/>
              </a:rPr>
              <a:t>Stage in de VS</a:t>
            </a:r>
          </a:p>
        </p:txBody>
      </p:sp>
    </p:spTree>
    <p:extLst>
      <p:ext uri="{BB962C8B-B14F-4D97-AF65-F5344CB8AC3E}">
        <p14:creationId xmlns:p14="http://schemas.microsoft.com/office/powerpoint/2010/main" val="394796066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F20E7-6326-93C8-E28F-5AB8DD67F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3">
            <a:extLst>
              <a:ext uri="{FF2B5EF4-FFF2-40B4-BE49-F238E27FC236}">
                <a16:creationId xmlns:a16="http://schemas.microsoft.com/office/drawing/2014/main" id="{AEB8119B-F9AC-9189-A8E4-2BC049FFCD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Economisch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bouwen</a:t>
            </a:r>
            <a:r>
              <a:rPr lang="en-US" altLang="nl-NL" sz="1800" dirty="0">
                <a:ea typeface="ＭＳ Ｐゴシック" panose="020B0600070205080204" pitchFamily="34" charset="-128"/>
              </a:rPr>
              <a:t>: zo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goed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mogelijk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voor</a:t>
            </a:r>
            <a:r>
              <a:rPr lang="en-US" altLang="nl-NL" sz="1800" dirty="0">
                <a:ea typeface="ＭＳ Ｐゴシック" panose="020B0600070205080204" pitchFamily="34" charset="-128"/>
              </a:rPr>
              <a:t> de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portemonnaie</a:t>
            </a:r>
            <a:r>
              <a:rPr lang="en-US" altLang="nl-NL" sz="1800" dirty="0">
                <a:ea typeface="ＭＳ Ｐゴシック" panose="020B0600070205080204" pitchFamily="34" charset="-128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Ecologisch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bouwen</a:t>
            </a:r>
            <a:r>
              <a:rPr lang="en-US" altLang="nl-NL" sz="1800" dirty="0">
                <a:ea typeface="ＭＳ Ｐゴシック" panose="020B0600070205080204" pitchFamily="34" charset="-128"/>
              </a:rPr>
              <a:t>: zo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goed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mogelijk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voor</a:t>
            </a:r>
            <a:r>
              <a:rPr lang="en-US" altLang="nl-NL" sz="1800" dirty="0">
                <a:ea typeface="ＭＳ Ｐゴシック" panose="020B0600070205080204" pitchFamily="34" charset="-128"/>
              </a:rPr>
              <a:t> “the ecology” (het milieu)</a:t>
            </a:r>
          </a:p>
          <a:p>
            <a:pPr>
              <a:buFont typeface="Wingdings" pitchFamily="2" charset="2"/>
              <a:buNone/>
            </a:pP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Economisch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goed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berekenbaar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Ecologisch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moeilijker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berekenbaar</a:t>
            </a:r>
            <a:r>
              <a:rPr lang="en-US" altLang="nl-NL" sz="1800" dirty="0">
                <a:ea typeface="ＭＳ Ｐゴシック" panose="020B0600070205080204" pitchFamily="34" charset="-128"/>
              </a:rPr>
              <a:t>,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wel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beredeneerbaar</a:t>
            </a: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nl-NL" sz="1800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nl-NL" sz="1800" dirty="0" err="1">
                <a:ea typeface="ＭＳ Ｐゴシック" panose="020B0600070205080204" pitchFamily="34" charset="-128"/>
              </a:rPr>
              <a:t>Nadruk</a:t>
            </a:r>
            <a:r>
              <a:rPr lang="en-US" altLang="nl-NL" sz="1800" dirty="0">
                <a:ea typeface="ＭＳ Ｐゴシック" panose="020B0600070205080204" pitchFamily="34" charset="-128"/>
              </a:rPr>
              <a:t> op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economische</a:t>
            </a:r>
            <a:r>
              <a:rPr lang="en-US" altLang="nl-NL" sz="1800" dirty="0">
                <a:ea typeface="ＭＳ Ｐゴシック" panose="020B0600070205080204" pitchFamily="34" charset="-128"/>
              </a:rPr>
              <a:t> </a:t>
            </a:r>
            <a:r>
              <a:rPr lang="en-US" altLang="nl-NL" sz="1800" dirty="0" err="1">
                <a:ea typeface="ＭＳ Ｐゴシック" panose="020B0600070205080204" pitchFamily="34" charset="-128"/>
              </a:rPr>
              <a:t>groei</a:t>
            </a:r>
            <a:endParaRPr lang="en-US" altLang="nl-NL" sz="2400" dirty="0">
              <a:ea typeface="ＭＳ Ｐゴシック" panose="020B0600070205080204" pitchFamily="34" charset="-128"/>
            </a:endParaRPr>
          </a:p>
          <a:p>
            <a:endParaRPr lang="nl-NL" altLang="nl-NL" sz="2400" dirty="0">
              <a:ea typeface="ＭＳ Ｐゴシック" panose="020B0600070205080204" pitchFamily="34" charset="-128"/>
            </a:endParaRPr>
          </a:p>
        </p:txBody>
      </p:sp>
      <p:sp>
        <p:nvSpPr>
          <p:cNvPr id="91138" name="Title 3">
            <a:extLst>
              <a:ext uri="{FF2B5EF4-FFF2-40B4-BE49-F238E27FC236}">
                <a16:creationId xmlns:a16="http://schemas.microsoft.com/office/drawing/2014/main" id="{2D33E345-ED0F-DC7D-B35F-C8AA6E825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l-NL" dirty="0" err="1">
                <a:ea typeface="ＭＳ Ｐゴシック" panose="020B0600070205080204" pitchFamily="34" charset="-128"/>
              </a:rPr>
              <a:t>Economisch</a:t>
            </a:r>
            <a:r>
              <a:rPr lang="en-US" altLang="nl-NL" dirty="0">
                <a:ea typeface="ＭＳ Ｐゴシック" panose="020B0600070205080204" pitchFamily="34" charset="-128"/>
              </a:rPr>
              <a:t> </a:t>
            </a:r>
            <a:r>
              <a:rPr lang="en-US" altLang="nl-NL" dirty="0" err="1">
                <a:ea typeface="ＭＳ Ｐゴシック" panose="020B0600070205080204" pitchFamily="34" charset="-128"/>
              </a:rPr>
              <a:t>en</a:t>
            </a:r>
            <a:r>
              <a:rPr lang="en-US" altLang="nl-NL" dirty="0">
                <a:ea typeface="ＭＳ Ｐゴシック" panose="020B0600070205080204" pitchFamily="34" charset="-128"/>
              </a:rPr>
              <a:t> </a:t>
            </a:r>
            <a:r>
              <a:rPr lang="en-US" altLang="nl-NL" dirty="0" err="1">
                <a:ea typeface="ＭＳ Ｐゴシック" panose="020B0600070205080204" pitchFamily="34" charset="-128"/>
              </a:rPr>
              <a:t>ecologisch</a:t>
            </a:r>
            <a:endParaRPr lang="en-US" altLang="nl-NL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577315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Afbeelding 1" descr="drie keer Tigr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3" y="342900"/>
            <a:ext cx="9144001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80620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Afbeelding 1" descr="drie keer Tigr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"/>
            <a:ext cx="9144000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kstvak 1"/>
          <p:cNvSpPr txBox="1">
            <a:spLocks noChangeArrowheads="1"/>
          </p:cNvSpPr>
          <p:nvPr/>
        </p:nvSpPr>
        <p:spPr bwMode="auto">
          <a:xfrm>
            <a:off x="5795963" y="765175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FFFF00"/>
                </a:solidFill>
                <a:latin typeface="Arial" charset="0"/>
              </a:rPr>
              <a:t>1350 gram</a:t>
            </a:r>
          </a:p>
        </p:txBody>
      </p:sp>
      <p:sp>
        <p:nvSpPr>
          <p:cNvPr id="39940" name="Tekstvak 3"/>
          <p:cNvSpPr txBox="1">
            <a:spLocks noChangeArrowheads="1"/>
          </p:cNvSpPr>
          <p:nvPr/>
        </p:nvSpPr>
        <p:spPr bwMode="auto">
          <a:xfrm>
            <a:off x="3419475" y="765175"/>
            <a:ext cx="1042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FFFF00"/>
                </a:solidFill>
                <a:latin typeface="Arial" charset="0"/>
              </a:rPr>
              <a:t>1450 gram</a:t>
            </a:r>
          </a:p>
        </p:txBody>
      </p:sp>
      <p:sp>
        <p:nvSpPr>
          <p:cNvPr id="39941" name="Tekstvak 3"/>
          <p:cNvSpPr txBox="1">
            <a:spLocks noChangeArrowheads="1"/>
          </p:cNvSpPr>
          <p:nvPr/>
        </p:nvSpPr>
        <p:spPr bwMode="auto">
          <a:xfrm>
            <a:off x="468313" y="765175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>
                <a:solidFill>
                  <a:srgbClr val="FFFF00"/>
                </a:solidFill>
                <a:latin typeface="Arial" charset="0"/>
              </a:rPr>
              <a:t>1750 gram</a:t>
            </a:r>
          </a:p>
        </p:txBody>
      </p:sp>
      <p:sp>
        <p:nvSpPr>
          <p:cNvPr id="39942" name="Tekstvak 3"/>
          <p:cNvSpPr txBox="1">
            <a:spLocks noChangeArrowheads="1"/>
          </p:cNvSpPr>
          <p:nvPr/>
        </p:nvSpPr>
        <p:spPr bwMode="auto">
          <a:xfrm>
            <a:off x="2411413" y="-3175"/>
            <a:ext cx="20909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 dirty="0">
                <a:solidFill>
                  <a:srgbClr val="FFFF00"/>
                </a:solidFill>
                <a:latin typeface="Arial" charset="0"/>
              </a:rPr>
              <a:t>Groei 1 – 1,5 % per dag</a:t>
            </a:r>
          </a:p>
        </p:txBody>
      </p:sp>
    </p:spTree>
    <p:extLst>
      <p:ext uri="{BB962C8B-B14F-4D97-AF65-F5344CB8AC3E}">
        <p14:creationId xmlns:p14="http://schemas.microsoft.com/office/powerpoint/2010/main" val="145199449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Afbeelding 1" descr="Tigro en een tijg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kstvak 3"/>
          <p:cNvSpPr txBox="1">
            <a:spLocks noChangeArrowheads="1"/>
          </p:cNvSpPr>
          <p:nvPr/>
        </p:nvSpPr>
        <p:spPr bwMode="auto">
          <a:xfrm>
            <a:off x="468313" y="765175"/>
            <a:ext cx="1042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 dirty="0">
                <a:solidFill>
                  <a:srgbClr val="FFFF00"/>
                </a:solidFill>
                <a:latin typeface="Arial" charset="0"/>
              </a:rPr>
              <a:t>2480 gram</a:t>
            </a:r>
          </a:p>
        </p:txBody>
      </p:sp>
    </p:spTree>
    <p:extLst>
      <p:ext uri="{BB962C8B-B14F-4D97-AF65-F5344CB8AC3E}">
        <p14:creationId xmlns:p14="http://schemas.microsoft.com/office/powerpoint/2010/main" val="9775944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Afbeelding 1" descr="Tijgersprong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82600"/>
            <a:ext cx="9144000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3">
            <a:extLst>
              <a:ext uri="{FF2B5EF4-FFF2-40B4-BE49-F238E27FC236}">
                <a16:creationId xmlns:a16="http://schemas.microsoft.com/office/drawing/2014/main" id="{27A4CE8E-CE05-E595-4154-CAEF9F426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301208"/>
            <a:ext cx="1089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400" dirty="0">
                <a:solidFill>
                  <a:srgbClr val="FFFF00"/>
                </a:solidFill>
                <a:latin typeface="Arial" charset="0"/>
              </a:rPr>
              <a:t>Tot 300 kilo</a:t>
            </a:r>
          </a:p>
        </p:txBody>
      </p:sp>
    </p:spTree>
    <p:extLst>
      <p:ext uri="{BB962C8B-B14F-4D97-AF65-F5344CB8AC3E}">
        <p14:creationId xmlns:p14="http://schemas.microsoft.com/office/powerpoint/2010/main" val="419214157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Line 2"/>
          <p:cNvSpPr>
            <a:spLocks noChangeShapeType="1"/>
          </p:cNvSpPr>
          <p:nvPr/>
        </p:nvSpPr>
        <p:spPr bwMode="auto">
          <a:xfrm flipV="1">
            <a:off x="2209800" y="3200400"/>
            <a:ext cx="4648200" cy="1447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1314" name="Line 3"/>
          <p:cNvSpPr>
            <a:spLocks noChangeShapeType="1"/>
          </p:cNvSpPr>
          <p:nvPr/>
        </p:nvSpPr>
        <p:spPr bwMode="auto">
          <a:xfrm flipH="1">
            <a:off x="6172200" y="3200400"/>
            <a:ext cx="685800" cy="24384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1315" name="Line 4"/>
          <p:cNvSpPr>
            <a:spLocks noChangeShapeType="1"/>
          </p:cNvSpPr>
          <p:nvPr/>
        </p:nvSpPr>
        <p:spPr bwMode="auto">
          <a:xfrm flipH="1" flipV="1">
            <a:off x="2209800" y="4648200"/>
            <a:ext cx="3962400" cy="9906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1316" name="Text Box 5"/>
          <p:cNvSpPr txBox="1">
            <a:spLocks noChangeArrowheads="1"/>
          </p:cNvSpPr>
          <p:nvPr/>
        </p:nvSpPr>
        <p:spPr bwMode="auto">
          <a:xfrm>
            <a:off x="914400" y="4495800"/>
            <a:ext cx="1100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people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1317" name="Text Box 6"/>
          <p:cNvSpPr txBox="1">
            <a:spLocks noChangeArrowheads="1"/>
          </p:cNvSpPr>
          <p:nvPr/>
        </p:nvSpPr>
        <p:spPr bwMode="auto">
          <a:xfrm>
            <a:off x="7010400" y="2895600"/>
            <a:ext cx="87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profit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1318" name="Text Box 7"/>
          <p:cNvSpPr txBox="1">
            <a:spLocks noChangeArrowheads="1"/>
          </p:cNvSpPr>
          <p:nvPr/>
        </p:nvSpPr>
        <p:spPr bwMode="auto">
          <a:xfrm>
            <a:off x="5638800" y="5791200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  <p:sp>
        <p:nvSpPr>
          <p:cNvPr id="141319" name="Text Box 8"/>
          <p:cNvSpPr txBox="1">
            <a:spLocks noChangeArrowheads="1"/>
          </p:cNvSpPr>
          <p:nvPr/>
        </p:nvSpPr>
        <p:spPr bwMode="auto">
          <a:xfrm>
            <a:off x="387350" y="5054600"/>
            <a:ext cx="1595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sociale kwaliteit</a:t>
            </a:r>
          </a:p>
        </p:txBody>
      </p:sp>
      <p:sp>
        <p:nvSpPr>
          <p:cNvPr id="141320" name="Rectangle 9"/>
          <p:cNvSpPr>
            <a:spLocks noChangeArrowheads="1"/>
          </p:cNvSpPr>
          <p:nvPr/>
        </p:nvSpPr>
        <p:spPr bwMode="auto">
          <a:xfrm>
            <a:off x="0" y="53705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1321" name="Text Box 10"/>
          <p:cNvSpPr txBox="1">
            <a:spLocks noChangeArrowheads="1"/>
          </p:cNvSpPr>
          <p:nvPr/>
        </p:nvSpPr>
        <p:spPr bwMode="auto">
          <a:xfrm>
            <a:off x="6553200" y="5334000"/>
            <a:ext cx="1493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milieukwaliteit </a:t>
            </a:r>
          </a:p>
        </p:txBody>
      </p:sp>
      <p:sp>
        <p:nvSpPr>
          <p:cNvPr id="141322" name="Text Box 11"/>
          <p:cNvSpPr txBox="1">
            <a:spLocks noChangeArrowheads="1"/>
          </p:cNvSpPr>
          <p:nvPr/>
        </p:nvSpPr>
        <p:spPr bwMode="auto">
          <a:xfrm>
            <a:off x="533400" y="838200"/>
            <a:ext cx="2166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Duurzaamheid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1323" name="Text Box 12"/>
          <p:cNvSpPr txBox="1">
            <a:spLocks noChangeArrowheads="1"/>
          </p:cNvSpPr>
          <p:nvPr/>
        </p:nvSpPr>
        <p:spPr bwMode="auto">
          <a:xfrm>
            <a:off x="6346825" y="2286000"/>
            <a:ext cx="22177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economische kwaliteit </a:t>
            </a:r>
          </a:p>
          <a:p>
            <a:pPr algn="r" eaLnBrk="1" hangingPunct="1"/>
            <a:endParaRPr lang="nl-NL" sz="1600" i="1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Line 2"/>
          <p:cNvSpPr>
            <a:spLocks noChangeShapeType="1"/>
          </p:cNvSpPr>
          <p:nvPr/>
        </p:nvSpPr>
        <p:spPr bwMode="auto">
          <a:xfrm flipV="1">
            <a:off x="2209800" y="3200400"/>
            <a:ext cx="4648200" cy="1447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2" name="Line 3"/>
          <p:cNvSpPr>
            <a:spLocks noChangeShapeType="1"/>
          </p:cNvSpPr>
          <p:nvPr/>
        </p:nvSpPr>
        <p:spPr bwMode="auto">
          <a:xfrm flipH="1">
            <a:off x="6172200" y="3200400"/>
            <a:ext cx="685800" cy="24384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3" name="Line 4"/>
          <p:cNvSpPr>
            <a:spLocks noChangeShapeType="1"/>
          </p:cNvSpPr>
          <p:nvPr/>
        </p:nvSpPr>
        <p:spPr bwMode="auto">
          <a:xfrm flipH="1" flipV="1">
            <a:off x="2209800" y="4648200"/>
            <a:ext cx="3962400" cy="9906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4" name="Text Box 5"/>
          <p:cNvSpPr txBox="1">
            <a:spLocks noChangeArrowheads="1"/>
          </p:cNvSpPr>
          <p:nvPr/>
        </p:nvSpPr>
        <p:spPr bwMode="auto">
          <a:xfrm>
            <a:off x="900113" y="4365625"/>
            <a:ext cx="1100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people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65" name="Text Box 6"/>
          <p:cNvSpPr txBox="1">
            <a:spLocks noChangeArrowheads="1"/>
          </p:cNvSpPr>
          <p:nvPr/>
        </p:nvSpPr>
        <p:spPr bwMode="auto">
          <a:xfrm>
            <a:off x="7010400" y="2895600"/>
            <a:ext cx="87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profit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66" name="Text Box 7"/>
          <p:cNvSpPr txBox="1">
            <a:spLocks noChangeArrowheads="1"/>
          </p:cNvSpPr>
          <p:nvPr/>
        </p:nvSpPr>
        <p:spPr bwMode="auto">
          <a:xfrm>
            <a:off x="5638800" y="5791200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  <p:sp>
        <p:nvSpPr>
          <p:cNvPr id="143367" name="Text Box 8"/>
          <p:cNvSpPr txBox="1">
            <a:spLocks noChangeArrowheads="1"/>
          </p:cNvSpPr>
          <p:nvPr/>
        </p:nvSpPr>
        <p:spPr bwMode="auto">
          <a:xfrm>
            <a:off x="-13444538" y="4797425"/>
            <a:ext cx="15973426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sociale kwaliteit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gezondheid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veiligheid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Participatie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levensloopbestendigheid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comfort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sociale samenhang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ethiek</a:t>
            </a:r>
          </a:p>
        </p:txBody>
      </p:sp>
      <p:sp>
        <p:nvSpPr>
          <p:cNvPr id="143368" name="Rectangle 9"/>
          <p:cNvSpPr>
            <a:spLocks noChangeArrowheads="1"/>
          </p:cNvSpPr>
          <p:nvPr/>
        </p:nvSpPr>
        <p:spPr bwMode="auto">
          <a:xfrm>
            <a:off x="0" y="53705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369" name="Text Box 10"/>
          <p:cNvSpPr txBox="1">
            <a:spLocks noChangeArrowheads="1"/>
          </p:cNvSpPr>
          <p:nvPr/>
        </p:nvSpPr>
        <p:spPr bwMode="auto">
          <a:xfrm>
            <a:off x="6732588" y="4724400"/>
            <a:ext cx="1498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milieukwaliteit 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energie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water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materiaal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mobiliteit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afval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natuur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voedsel</a:t>
            </a:r>
          </a:p>
        </p:txBody>
      </p:sp>
      <p:sp>
        <p:nvSpPr>
          <p:cNvPr id="143370" name="Text Box 11"/>
          <p:cNvSpPr txBox="1">
            <a:spLocks noChangeArrowheads="1"/>
          </p:cNvSpPr>
          <p:nvPr/>
        </p:nvSpPr>
        <p:spPr bwMode="auto">
          <a:xfrm>
            <a:off x="533400" y="838200"/>
            <a:ext cx="2166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Duurzaamheid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71" name="Text Box 12"/>
          <p:cNvSpPr txBox="1">
            <a:spLocks noChangeArrowheads="1"/>
          </p:cNvSpPr>
          <p:nvPr/>
        </p:nvSpPr>
        <p:spPr bwMode="auto">
          <a:xfrm>
            <a:off x="6912223" y="762000"/>
            <a:ext cx="204682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winst / welvaart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betaalbaarheid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transparantie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werkgelegenheid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Bereikbaarheid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Beheerbaarheid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Circulaire economie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652120" y="620688"/>
            <a:ext cx="22177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economische kwaliteit </a:t>
            </a:r>
          </a:p>
          <a:p>
            <a:pPr algn="r" eaLnBrk="1" hangingPunct="1"/>
            <a:endParaRPr lang="nl-NL" sz="1600" i="1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C65C-228B-DFFA-9AD1-6FEBBFE5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9FE28DC5-B195-6130-B9AA-3FD6F1FF77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7772400" cy="1143000"/>
          </a:xfrm>
        </p:spPr>
        <p:txBody>
          <a:bodyPr/>
          <a:lstStyle/>
          <a:p>
            <a:pPr algn="ctr"/>
            <a:r>
              <a:rPr lang="nl-NL" sz="2800" dirty="0"/>
              <a:t>Thema van 2026 Solidaire Samenleving</a:t>
            </a:r>
            <a:endParaRPr lang="nl-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5">
            <a:extLst>
              <a:ext uri="{FF2B5EF4-FFF2-40B4-BE49-F238E27FC236}">
                <a16:creationId xmlns:a16="http://schemas.microsoft.com/office/drawing/2014/main" id="{8109B92E-F431-DC54-B3A2-E27E83C08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3991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Line 2"/>
          <p:cNvSpPr>
            <a:spLocks noChangeShapeType="1"/>
          </p:cNvSpPr>
          <p:nvPr/>
        </p:nvSpPr>
        <p:spPr bwMode="auto">
          <a:xfrm flipV="1">
            <a:off x="2209800" y="3200400"/>
            <a:ext cx="4648200" cy="1447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2" name="Line 3"/>
          <p:cNvSpPr>
            <a:spLocks noChangeShapeType="1"/>
          </p:cNvSpPr>
          <p:nvPr/>
        </p:nvSpPr>
        <p:spPr bwMode="auto">
          <a:xfrm flipH="1">
            <a:off x="6172200" y="3200400"/>
            <a:ext cx="685800" cy="24384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3" name="Line 4"/>
          <p:cNvSpPr>
            <a:spLocks noChangeShapeType="1"/>
          </p:cNvSpPr>
          <p:nvPr/>
        </p:nvSpPr>
        <p:spPr bwMode="auto">
          <a:xfrm flipH="1" flipV="1">
            <a:off x="2209800" y="4648200"/>
            <a:ext cx="3962400" cy="9906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43364" name="Text Box 5"/>
          <p:cNvSpPr txBox="1">
            <a:spLocks noChangeArrowheads="1"/>
          </p:cNvSpPr>
          <p:nvPr/>
        </p:nvSpPr>
        <p:spPr bwMode="auto">
          <a:xfrm>
            <a:off x="900113" y="4365625"/>
            <a:ext cx="1100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people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65" name="Text Box 6"/>
          <p:cNvSpPr txBox="1">
            <a:spLocks noChangeArrowheads="1"/>
          </p:cNvSpPr>
          <p:nvPr/>
        </p:nvSpPr>
        <p:spPr bwMode="auto">
          <a:xfrm>
            <a:off x="7010400" y="2895600"/>
            <a:ext cx="87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profit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66" name="Text Box 7"/>
          <p:cNvSpPr txBox="1">
            <a:spLocks noChangeArrowheads="1"/>
          </p:cNvSpPr>
          <p:nvPr/>
        </p:nvSpPr>
        <p:spPr bwMode="auto">
          <a:xfrm>
            <a:off x="5638800" y="5791200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  <p:sp>
        <p:nvSpPr>
          <p:cNvPr id="143367" name="Text Box 8"/>
          <p:cNvSpPr txBox="1">
            <a:spLocks noChangeArrowheads="1"/>
          </p:cNvSpPr>
          <p:nvPr/>
        </p:nvSpPr>
        <p:spPr bwMode="auto">
          <a:xfrm>
            <a:off x="-13444538" y="4797425"/>
            <a:ext cx="15973426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sociale kwaliteit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gezondheid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veiligheid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Participatie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levensloopbestendigheid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comfort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sociale samenhang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ethiek</a:t>
            </a:r>
          </a:p>
        </p:txBody>
      </p:sp>
      <p:sp>
        <p:nvSpPr>
          <p:cNvPr id="143368" name="Rectangle 9"/>
          <p:cNvSpPr>
            <a:spLocks noChangeArrowheads="1"/>
          </p:cNvSpPr>
          <p:nvPr/>
        </p:nvSpPr>
        <p:spPr bwMode="auto">
          <a:xfrm>
            <a:off x="0" y="53705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369" name="Text Box 10"/>
          <p:cNvSpPr txBox="1">
            <a:spLocks noChangeArrowheads="1"/>
          </p:cNvSpPr>
          <p:nvPr/>
        </p:nvSpPr>
        <p:spPr bwMode="auto">
          <a:xfrm>
            <a:off x="6732588" y="4724400"/>
            <a:ext cx="1498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milieukwaliteit 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energie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water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materiaal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mobiliteit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afval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natuur</a:t>
            </a:r>
          </a:p>
          <a:p>
            <a:pPr eaLnBrk="1" hangingPunct="1"/>
            <a:r>
              <a:rPr lang="nl-NL" sz="1600" i="1">
                <a:solidFill>
                  <a:srgbClr val="FFFFFF"/>
                </a:solidFill>
                <a:latin typeface="Arial" charset="0"/>
              </a:rPr>
              <a:t>voedsel</a:t>
            </a:r>
          </a:p>
        </p:txBody>
      </p:sp>
      <p:sp>
        <p:nvSpPr>
          <p:cNvPr id="143370" name="Text Box 11"/>
          <p:cNvSpPr txBox="1">
            <a:spLocks noChangeArrowheads="1"/>
          </p:cNvSpPr>
          <p:nvPr/>
        </p:nvSpPr>
        <p:spPr bwMode="auto">
          <a:xfrm>
            <a:off x="533400" y="838200"/>
            <a:ext cx="2166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Duurzaamheid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43371" name="Text Box 12"/>
          <p:cNvSpPr txBox="1">
            <a:spLocks noChangeArrowheads="1"/>
          </p:cNvSpPr>
          <p:nvPr/>
        </p:nvSpPr>
        <p:spPr bwMode="auto">
          <a:xfrm>
            <a:off x="6912223" y="762000"/>
            <a:ext cx="204682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winst / welvaart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betaalbaarheid</a:t>
            </a:r>
          </a:p>
          <a:p>
            <a:pPr algn="r" eaLnBrk="1" hangingPunct="1"/>
            <a:r>
              <a:rPr lang="nl-NL" sz="1600" i="1" dirty="0">
                <a:solidFill>
                  <a:srgbClr val="FFFF00"/>
                </a:solidFill>
                <a:latin typeface="Arial" charset="0"/>
              </a:rPr>
              <a:t>transparantie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werkgelegenheid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Bereikbaarheid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Beheerbaarheid</a:t>
            </a:r>
          </a:p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Circulaire economie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652120" y="620688"/>
            <a:ext cx="22177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economische kwaliteit </a:t>
            </a:r>
          </a:p>
          <a:p>
            <a:pPr algn="r" eaLnBrk="1" hangingPunct="1"/>
            <a:endParaRPr lang="nl-NL" sz="1600" i="1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2058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3673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5318125" y="1941513"/>
            <a:ext cx="3068638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Voor sommigen </a:t>
            </a:r>
          </a:p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is het wel even wennen aan </a:t>
            </a:r>
          </a:p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endParaRPr lang="en-US" sz="1800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transparantie</a:t>
            </a:r>
            <a:endParaRPr lang="en-US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1066800" y="6324600"/>
            <a:ext cx="12779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Van buiten</a:t>
            </a:r>
            <a:endParaRPr lang="en-US" sz="180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30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3673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200" y="838200"/>
            <a:ext cx="35591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5638800" y="6324600"/>
            <a:ext cx="13414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Van binnen</a:t>
            </a:r>
            <a:endParaRPr lang="en-US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143000" y="6324600"/>
            <a:ext cx="12779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FF00"/>
              </a:buClr>
              <a:buFont typeface="Times" charset="0"/>
              <a:buNone/>
            </a:pPr>
            <a:r>
              <a:rPr lang="en-US" sz="1800">
                <a:solidFill>
                  <a:srgbClr val="FFFF00"/>
                </a:solidFill>
                <a:latin typeface="Arial" charset="0"/>
              </a:rPr>
              <a:t>Van buiten</a:t>
            </a:r>
            <a:endParaRPr lang="en-US" sz="180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0562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Line 2"/>
          <p:cNvSpPr>
            <a:spLocks noChangeShapeType="1"/>
          </p:cNvSpPr>
          <p:nvPr/>
        </p:nvSpPr>
        <p:spPr bwMode="auto">
          <a:xfrm flipV="1">
            <a:off x="2209800" y="3200400"/>
            <a:ext cx="4648200" cy="14478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46" name="Line 3"/>
          <p:cNvSpPr>
            <a:spLocks noChangeShapeType="1"/>
          </p:cNvSpPr>
          <p:nvPr/>
        </p:nvSpPr>
        <p:spPr bwMode="auto">
          <a:xfrm flipH="1">
            <a:off x="6172200" y="3200400"/>
            <a:ext cx="685800" cy="24384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47" name="Line 4"/>
          <p:cNvSpPr>
            <a:spLocks noChangeShapeType="1"/>
          </p:cNvSpPr>
          <p:nvPr/>
        </p:nvSpPr>
        <p:spPr bwMode="auto">
          <a:xfrm flipH="1" flipV="1">
            <a:off x="2209800" y="4648200"/>
            <a:ext cx="3962400" cy="9906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48" name="Text Box 5"/>
          <p:cNvSpPr txBox="1">
            <a:spLocks noChangeArrowheads="1"/>
          </p:cNvSpPr>
          <p:nvPr/>
        </p:nvSpPr>
        <p:spPr bwMode="auto">
          <a:xfrm>
            <a:off x="900113" y="4221163"/>
            <a:ext cx="1100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people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59749" name="Text Box 6"/>
          <p:cNvSpPr txBox="1">
            <a:spLocks noChangeArrowheads="1"/>
          </p:cNvSpPr>
          <p:nvPr/>
        </p:nvSpPr>
        <p:spPr bwMode="auto">
          <a:xfrm>
            <a:off x="7010400" y="2895600"/>
            <a:ext cx="877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profit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59750" name="Text Box 7"/>
          <p:cNvSpPr txBox="1">
            <a:spLocks noChangeArrowheads="1"/>
          </p:cNvSpPr>
          <p:nvPr/>
        </p:nvSpPr>
        <p:spPr bwMode="auto">
          <a:xfrm>
            <a:off x="5638800" y="5791200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  <p:sp>
        <p:nvSpPr>
          <p:cNvPr id="159752" name="Rectangle 9"/>
          <p:cNvSpPr>
            <a:spLocks noChangeArrowheads="1"/>
          </p:cNvSpPr>
          <p:nvPr/>
        </p:nvSpPr>
        <p:spPr bwMode="auto">
          <a:xfrm>
            <a:off x="0" y="53705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9753" name="Text Box 10"/>
          <p:cNvSpPr txBox="1">
            <a:spLocks noChangeArrowheads="1"/>
          </p:cNvSpPr>
          <p:nvPr/>
        </p:nvSpPr>
        <p:spPr bwMode="auto">
          <a:xfrm>
            <a:off x="6804025" y="4724400"/>
            <a:ext cx="107751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nl-NL" sz="1600" i="1" dirty="0">
              <a:solidFill>
                <a:srgbClr val="FFFFFF"/>
              </a:solidFill>
              <a:latin typeface="Arial" charset="0"/>
            </a:endParaRP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energie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water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materiaal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mobiliteit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afval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Natuur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voedsel</a:t>
            </a:r>
          </a:p>
        </p:txBody>
      </p:sp>
      <p:sp>
        <p:nvSpPr>
          <p:cNvPr id="159755" name="Line 12"/>
          <p:cNvSpPr>
            <a:spLocks noChangeShapeType="1"/>
          </p:cNvSpPr>
          <p:nvPr/>
        </p:nvSpPr>
        <p:spPr bwMode="auto">
          <a:xfrm flipV="1">
            <a:off x="2209800" y="1246188"/>
            <a:ext cx="2971800" cy="34290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56" name="Line 13"/>
          <p:cNvSpPr>
            <a:spLocks noChangeShapeType="1"/>
          </p:cNvSpPr>
          <p:nvPr/>
        </p:nvSpPr>
        <p:spPr bwMode="auto">
          <a:xfrm>
            <a:off x="5181600" y="1246188"/>
            <a:ext cx="1676400" cy="19812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57" name="Line 14"/>
          <p:cNvSpPr>
            <a:spLocks noChangeShapeType="1"/>
          </p:cNvSpPr>
          <p:nvPr/>
        </p:nvSpPr>
        <p:spPr bwMode="auto">
          <a:xfrm flipH="1" flipV="1">
            <a:off x="5181600" y="1246188"/>
            <a:ext cx="990600" cy="44196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59758" name="Text Box 15"/>
          <p:cNvSpPr txBox="1">
            <a:spLocks noChangeArrowheads="1"/>
          </p:cNvSpPr>
          <p:nvPr/>
        </p:nvSpPr>
        <p:spPr bwMode="auto">
          <a:xfrm>
            <a:off x="4572000" y="636588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>
                <a:solidFill>
                  <a:srgbClr val="FFFFFF"/>
                </a:solidFill>
                <a:latin typeface="Arial" charset="0"/>
              </a:rPr>
              <a:t>project</a:t>
            </a:r>
            <a:endParaRPr lang="nl-NL">
              <a:solidFill>
                <a:srgbClr val="FFFFFF"/>
              </a:solidFill>
            </a:endParaRPr>
          </a:p>
        </p:txBody>
      </p:sp>
      <p:sp>
        <p:nvSpPr>
          <p:cNvPr id="159759" name="Text Box 16"/>
          <p:cNvSpPr txBox="1">
            <a:spLocks noChangeArrowheads="1"/>
          </p:cNvSpPr>
          <p:nvPr/>
        </p:nvSpPr>
        <p:spPr bwMode="auto">
          <a:xfrm>
            <a:off x="2051720" y="620688"/>
            <a:ext cx="220712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relatie met omgeving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flexibiliteit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degelijkheid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visuele kwaliteit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imago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ruimtelijke opbouw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hergebruik gebouwen</a:t>
            </a:r>
          </a:p>
          <a:p>
            <a:pPr algn="r" eaLnBrk="1" hangingPunct="1"/>
            <a:endParaRPr lang="nl-NL" sz="1600" dirty="0">
              <a:latin typeface="Arial" charset="0"/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6858000" y="112474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winst / welvaart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betaalbaarheid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transparantie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werkgelegenheid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Bereikbaarheid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Beheerbaarheid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Circulaire economie</a:t>
            </a:r>
            <a:endParaRPr lang="nl-NL" sz="1600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6372200" y="548680"/>
            <a:ext cx="22177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economische kwaliteit </a:t>
            </a:r>
          </a:p>
          <a:p>
            <a:pPr algn="r" eaLnBrk="1" hangingPunct="1"/>
            <a:endParaRPr lang="nl-NL" sz="1600" i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539552" y="479715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gezondheid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veiligheid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leefbaarheid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(keuze)vrijheid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participatie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sociale samenhang</a:t>
            </a:r>
          </a:p>
          <a:p>
            <a:pPr eaLnBrk="1" hangingPunct="1"/>
            <a:r>
              <a:rPr lang="nl-NL" sz="1600" i="1" dirty="0">
                <a:solidFill>
                  <a:srgbClr val="FFFFFF"/>
                </a:solidFill>
                <a:latin typeface="Arial" charset="0"/>
              </a:rPr>
              <a:t>ethiek</a:t>
            </a:r>
          </a:p>
        </p:txBody>
      </p:sp>
      <p:sp>
        <p:nvSpPr>
          <p:cNvPr id="3" name="Rechthoek 2"/>
          <p:cNvSpPr/>
          <p:nvPr/>
        </p:nvSpPr>
        <p:spPr>
          <a:xfrm>
            <a:off x="395536" y="188640"/>
            <a:ext cx="18949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nl-NL" sz="1600" dirty="0">
                <a:solidFill>
                  <a:srgbClr val="FFFFFF"/>
                </a:solidFill>
                <a:latin typeface="Arial" charset="0"/>
              </a:rPr>
              <a:t>ruimtelijke kwaliteit</a:t>
            </a:r>
          </a:p>
        </p:txBody>
      </p:sp>
      <p:sp>
        <p:nvSpPr>
          <p:cNvPr id="20" name="Rechthoek 19"/>
          <p:cNvSpPr/>
          <p:nvPr/>
        </p:nvSpPr>
        <p:spPr>
          <a:xfrm>
            <a:off x="251520" y="3789040"/>
            <a:ext cx="1610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nl-NL" sz="1600" dirty="0">
                <a:solidFill>
                  <a:srgbClr val="FFFFFF"/>
                </a:solidFill>
                <a:latin typeface="Arial" charset="0"/>
              </a:rPr>
              <a:t>sociale kwaliteit</a:t>
            </a:r>
          </a:p>
        </p:txBody>
      </p:sp>
      <p:sp>
        <p:nvSpPr>
          <p:cNvPr id="22" name="Rechthoek 21"/>
          <p:cNvSpPr/>
          <p:nvPr/>
        </p:nvSpPr>
        <p:spPr>
          <a:xfrm>
            <a:off x="6804248" y="4293096"/>
            <a:ext cx="15073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nl-NL" sz="1600" dirty="0">
                <a:solidFill>
                  <a:srgbClr val="FFFFFF"/>
                </a:solidFill>
                <a:latin typeface="Arial" charset="0"/>
              </a:rPr>
              <a:t>milieu kwaliteit</a:t>
            </a:r>
          </a:p>
        </p:txBody>
      </p:sp>
    </p:spTree>
    <p:extLst>
      <p:ext uri="{BB962C8B-B14F-4D97-AF65-F5344CB8AC3E}">
        <p14:creationId xmlns:p14="http://schemas.microsoft.com/office/powerpoint/2010/main" val="117563893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Strategieën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voor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>
                <a:latin typeface="Arial" charset="0"/>
                <a:ea typeface="ＭＳ Ｐゴシック" charset="0"/>
                <a:cs typeface="ＭＳ Ｐゴシック" charset="0"/>
              </a:rPr>
              <a:t>volhoudbaarheid </a:t>
            </a:r>
            <a:endParaRPr lang="nl-NL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7938" name="Text Box 3"/>
          <p:cNvSpPr txBox="1">
            <a:spLocks noChangeArrowheads="1"/>
          </p:cNvSpPr>
          <p:nvPr/>
        </p:nvSpPr>
        <p:spPr bwMode="auto">
          <a:xfrm>
            <a:off x="533400" y="2057400"/>
            <a:ext cx="76962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188913" indent="-188913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buClr>
                <a:srgbClr val="FFFF00"/>
              </a:buClr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People</a:t>
            </a:r>
          </a:p>
          <a:p>
            <a:pPr>
              <a:buClr>
                <a:srgbClr val="FFFF00"/>
              </a:buClr>
            </a:pP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Ieder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mens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telt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Planet</a:t>
            </a:r>
            <a:r>
              <a:rPr lang="en-US" sz="2800" dirty="0">
                <a:solidFill>
                  <a:srgbClr val="FFFFFF"/>
                </a:solidFill>
                <a:latin typeface="Arial" charset="0"/>
              </a:rPr>
              <a:t> </a:t>
            </a:r>
          </a:p>
          <a:p>
            <a:pPr>
              <a:buClr>
                <a:srgbClr val="FFFF00"/>
              </a:buClr>
            </a:pP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Driestappen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strategie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via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systeemaanpak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  </a:t>
            </a:r>
          </a:p>
          <a:p>
            <a:pPr>
              <a:buClr>
                <a:srgbClr val="FFFF00"/>
              </a:buClr>
            </a:pPr>
            <a:endParaRPr lang="en-US" sz="2000" dirty="0">
              <a:solidFill>
                <a:srgbClr val="FFFF00"/>
              </a:solidFill>
              <a:latin typeface="Arial" charset="0"/>
            </a:endParaRPr>
          </a:p>
          <a:p>
            <a:pPr>
              <a:buClr>
                <a:srgbClr val="FFFF00"/>
              </a:buClr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Profit</a:t>
            </a:r>
          </a:p>
          <a:p>
            <a:pPr>
              <a:buClr>
                <a:srgbClr val="FFFF00"/>
              </a:buClr>
            </a:pP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Fusie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van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belangen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Project </a:t>
            </a:r>
          </a:p>
          <a:p>
            <a:pPr>
              <a:buClr>
                <a:srgbClr val="FFFF00"/>
              </a:buClr>
            </a:pP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Integraal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Ontwerpen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, met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maximalisatiemethode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Char char="§"/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Char char="§"/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None/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None/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None/>
            </a:pPr>
            <a:endParaRPr lang="en-US" sz="2000" dirty="0">
              <a:solidFill>
                <a:srgbClr val="FFFFFF"/>
              </a:solidFill>
              <a:latin typeface="Arial" charset="0"/>
            </a:endParaRPr>
          </a:p>
          <a:p>
            <a:pPr>
              <a:buClr>
                <a:srgbClr val="FFFF00"/>
              </a:buClr>
              <a:buFont typeface="Wingdings" charset="0"/>
              <a:buNone/>
            </a:pPr>
            <a:endParaRPr lang="nl-NL" sz="2000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8267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Duurzaam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: Sustainable Durable</a:t>
            </a:r>
          </a:p>
          <a:p>
            <a:pPr>
              <a:buFont typeface="Wingdings" charset="0"/>
              <a:buNone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In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Zuid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Afrikaans: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Volhoudbaar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None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Duurzaam</a:t>
            </a:r>
          </a:p>
        </p:txBody>
      </p:sp>
    </p:spTree>
    <p:extLst>
      <p:ext uri="{BB962C8B-B14F-4D97-AF65-F5344CB8AC3E}">
        <p14:creationId xmlns:p14="http://schemas.microsoft.com/office/powerpoint/2010/main" val="376550918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Volhoudbaar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door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juiste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balans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tussen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de 4 P’s</a:t>
            </a: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Volhoudbaar</a:t>
            </a: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97977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3" descr="IMGP4133_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" y="0"/>
            <a:ext cx="754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TextBox 4"/>
          <p:cNvSpPr txBox="1">
            <a:spLocks noChangeArrowheads="1"/>
          </p:cNvSpPr>
          <p:nvPr/>
        </p:nvSpPr>
        <p:spPr bwMode="auto">
          <a:xfrm>
            <a:off x="1219200" y="297180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People</a:t>
            </a:r>
          </a:p>
        </p:txBody>
      </p:sp>
      <p:sp>
        <p:nvSpPr>
          <p:cNvPr id="191492" name="TextBox 5"/>
          <p:cNvSpPr txBox="1">
            <a:spLocks noChangeArrowheads="1"/>
          </p:cNvSpPr>
          <p:nvPr/>
        </p:nvSpPr>
        <p:spPr bwMode="auto">
          <a:xfrm>
            <a:off x="6705600" y="3810000"/>
            <a:ext cx="903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Profit</a:t>
            </a:r>
          </a:p>
        </p:txBody>
      </p:sp>
      <p:sp>
        <p:nvSpPr>
          <p:cNvPr id="191493" name="TextBox 6"/>
          <p:cNvSpPr txBox="1">
            <a:spLocks noChangeArrowheads="1"/>
          </p:cNvSpPr>
          <p:nvPr/>
        </p:nvSpPr>
        <p:spPr bwMode="auto">
          <a:xfrm>
            <a:off x="3810000" y="533400"/>
            <a:ext cx="114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Project</a:t>
            </a:r>
          </a:p>
        </p:txBody>
      </p:sp>
      <p:sp>
        <p:nvSpPr>
          <p:cNvPr id="191494" name="TextBox 7"/>
          <p:cNvSpPr txBox="1">
            <a:spLocks noChangeArrowheads="1"/>
          </p:cNvSpPr>
          <p:nvPr/>
        </p:nvSpPr>
        <p:spPr bwMode="auto">
          <a:xfrm>
            <a:off x="4572000" y="6019800"/>
            <a:ext cx="1057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</p:spTree>
  </p:cSld>
  <p:clrMapOvr>
    <a:masterClrMapping/>
  </p:clrMapOvr>
  <p:transition advTm="15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6C7F75-7B67-5D45-D4C8-DFC80135A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41F84D3-C783-D124-426F-5150EED86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9036496" cy="413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41244"/>
      </p:ext>
    </p:extLst>
  </p:cSld>
  <p:clrMapOvr>
    <a:masterClrMapping/>
  </p:clrMapOvr>
  <p:transition advTm="15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59EC1-80C0-D2AF-7953-D19E00D4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>
            <a:extLst>
              <a:ext uri="{FF2B5EF4-FFF2-40B4-BE49-F238E27FC236}">
                <a16:creationId xmlns:a16="http://schemas.microsoft.com/office/drawing/2014/main" id="{C3A008F3-04F1-A5EB-33F6-0C2813605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Huis van Van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Beurden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D89E8-84FC-880D-990A-6D0114925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People, sociale kwaliteit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Voortborduren op het sociale hart van Van Beurden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 err="1">
                <a:latin typeface="Arial" panose="020B0604020202020204" pitchFamily="34" charset="0"/>
              </a:rPr>
              <a:t>Planet</a:t>
            </a: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Kastanjeboom stekken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hergebruik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Profit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Delen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Project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Ruimtelijkheid</a:t>
            </a:r>
          </a:p>
        </p:txBody>
      </p:sp>
    </p:spTree>
    <p:extLst>
      <p:ext uri="{BB962C8B-B14F-4D97-AF65-F5344CB8AC3E}">
        <p14:creationId xmlns:p14="http://schemas.microsoft.com/office/powerpoint/2010/main" val="1007585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D3C33-4A65-A044-C6DD-447E5F36C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58DAD802-DDA6-877B-7240-A7D415023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7772400" cy="1143000"/>
          </a:xfrm>
        </p:spPr>
        <p:txBody>
          <a:bodyPr/>
          <a:lstStyle/>
          <a:p>
            <a:pPr algn="ctr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Dag van de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Architectuur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13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juni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2026 </a:t>
            </a:r>
            <a:endParaRPr lang="nl-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5">
            <a:extLst>
              <a:ext uri="{FF2B5EF4-FFF2-40B4-BE49-F238E27FC236}">
                <a16:creationId xmlns:a16="http://schemas.microsoft.com/office/drawing/2014/main" id="{D89ED412-9256-9CE1-C3E0-574302C5E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5086877-6E47-76C0-29A2-B54AC99A8C57}"/>
              </a:ext>
            </a:extLst>
          </p:cNvPr>
          <p:cNvSpPr txBox="1"/>
          <p:nvPr/>
        </p:nvSpPr>
        <p:spPr>
          <a:xfrm>
            <a:off x="611560" y="2276872"/>
            <a:ext cx="37573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huis van Van Beurden</a:t>
            </a:r>
          </a:p>
          <a:p>
            <a:pPr lvl="0"/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Volhoudbare Architectuur</a:t>
            </a:r>
          </a:p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FC17768-B7C4-7063-BB36-6942AAA55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68" y="3662292"/>
            <a:ext cx="6550496" cy="299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62198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7204F4-0632-4DEB-228E-5F954C19B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3" descr="IMGP4133_2.jpg">
            <a:extLst>
              <a:ext uri="{FF2B5EF4-FFF2-40B4-BE49-F238E27FC236}">
                <a16:creationId xmlns:a16="http://schemas.microsoft.com/office/drawing/2014/main" id="{DCA34BED-BA4F-3334-4EF3-C9BE13F940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" y="0"/>
            <a:ext cx="754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TextBox 4">
            <a:extLst>
              <a:ext uri="{FF2B5EF4-FFF2-40B4-BE49-F238E27FC236}">
                <a16:creationId xmlns:a16="http://schemas.microsoft.com/office/drawing/2014/main" id="{89BD2003-2A91-04F1-3E5D-222091680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7904" y="476672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People</a:t>
            </a:r>
          </a:p>
        </p:txBody>
      </p:sp>
      <p:sp>
        <p:nvSpPr>
          <p:cNvPr id="191492" name="TextBox 5">
            <a:extLst>
              <a:ext uri="{FF2B5EF4-FFF2-40B4-BE49-F238E27FC236}">
                <a16:creationId xmlns:a16="http://schemas.microsoft.com/office/drawing/2014/main" id="{60D76049-AD9E-B16C-E8C1-26259F044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810000"/>
            <a:ext cx="903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Profit</a:t>
            </a:r>
          </a:p>
        </p:txBody>
      </p:sp>
      <p:sp>
        <p:nvSpPr>
          <p:cNvPr id="191493" name="TextBox 6">
            <a:extLst>
              <a:ext uri="{FF2B5EF4-FFF2-40B4-BE49-F238E27FC236}">
                <a16:creationId xmlns:a16="http://schemas.microsoft.com/office/drawing/2014/main" id="{0DBD1548-277E-0CC4-6F19-B82065741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2852936"/>
            <a:ext cx="114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 dirty="0">
                <a:solidFill>
                  <a:srgbClr val="FFFFFF"/>
                </a:solidFill>
                <a:latin typeface="Arial" charset="0"/>
              </a:rPr>
              <a:t>Project</a:t>
            </a:r>
          </a:p>
        </p:txBody>
      </p:sp>
      <p:sp>
        <p:nvSpPr>
          <p:cNvPr id="191494" name="TextBox 7">
            <a:extLst>
              <a:ext uri="{FF2B5EF4-FFF2-40B4-BE49-F238E27FC236}">
                <a16:creationId xmlns:a16="http://schemas.microsoft.com/office/drawing/2014/main" id="{32E5DFB4-CAAC-6F23-A193-593FE4AB7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019800"/>
            <a:ext cx="1057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</p:spTree>
    <p:extLst>
      <p:ext uri="{BB962C8B-B14F-4D97-AF65-F5344CB8AC3E}">
        <p14:creationId xmlns:p14="http://schemas.microsoft.com/office/powerpoint/2010/main" val="2258419331"/>
      </p:ext>
    </p:extLst>
  </p:cSld>
  <p:clrMapOvr>
    <a:masterClrMapping/>
  </p:clrMapOvr>
  <p:transition advTm="15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5D0DAD-F93D-9ED1-21C8-1E9C18F56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0988EFC-C2B2-2CDA-02C5-2BBC7D6EF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835"/>
            <a:ext cx="9144000" cy="614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37202"/>
      </p:ext>
    </p:extLst>
  </p:cSld>
  <p:clrMapOvr>
    <a:masterClrMapping/>
  </p:clrMapOvr>
  <p:transition advTm="15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08F1-9BCE-394E-DF63-CEC51EDC7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>
            <a:extLst>
              <a:ext uri="{FF2B5EF4-FFF2-40B4-BE49-F238E27FC236}">
                <a16:creationId xmlns:a16="http://schemas.microsoft.com/office/drawing/2014/main" id="{D20AA743-F52D-C3B4-1F39-510597E22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SAWA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gebouw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in Rotterdam,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beste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ＭＳ Ｐゴシック" charset="0"/>
              </a:rPr>
              <a:t>gebouw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van 2026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9AF5F1-DF13-FBFB-D985-0BACA64DB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People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Ook voor de buurt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 err="1">
                <a:latin typeface="Arial" panose="020B0604020202020204" pitchFamily="34" charset="0"/>
              </a:rPr>
              <a:t>Planet</a:t>
            </a: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 err="1">
                <a:latin typeface="Arial" panose="020B0604020202020204" pitchFamily="34" charset="0"/>
              </a:rPr>
              <a:t>Bioased</a:t>
            </a:r>
            <a:r>
              <a:rPr lang="nl-NL" sz="1800" dirty="0">
                <a:latin typeface="Arial" panose="020B0604020202020204" pitchFamily="34" charset="0"/>
              </a:rPr>
              <a:t> bouwmateriaal 90 % hout 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120 nestkasten</a:t>
            </a: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Ruimte voor beplanting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Profit</a:t>
            </a:r>
          </a:p>
          <a:p>
            <a:pPr marL="0" indent="0">
              <a:buNone/>
            </a:pPr>
            <a:r>
              <a:rPr lang="nl-NL" sz="1800" dirty="0" err="1">
                <a:latin typeface="Arial" panose="020B0604020202020204" pitchFamily="34" charset="0"/>
              </a:rPr>
              <a:t>Dierse</a:t>
            </a:r>
            <a:r>
              <a:rPr lang="nl-NL" sz="1800" dirty="0">
                <a:latin typeface="Arial" panose="020B0604020202020204" pitchFamily="34" charset="0"/>
              </a:rPr>
              <a:t> huur- en koopcategorieën</a:t>
            </a:r>
          </a:p>
          <a:p>
            <a:pPr marL="0" indent="0">
              <a:buNone/>
            </a:pPr>
            <a:endParaRPr lang="nl-NL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800" dirty="0">
                <a:latin typeface="Arial" panose="020B0604020202020204" pitchFamily="34" charset="0"/>
              </a:rPr>
              <a:t>Project</a:t>
            </a:r>
          </a:p>
          <a:p>
            <a:pPr marL="0" indent="0">
              <a:buNone/>
            </a:pPr>
            <a:r>
              <a:rPr lang="nl-NL" sz="1800" dirty="0" err="1">
                <a:latin typeface="Arial" panose="020B0604020202020204" pitchFamily="34" charset="0"/>
              </a:rPr>
              <a:t>BNAprijs</a:t>
            </a:r>
            <a:r>
              <a:rPr lang="nl-NL" sz="1800" dirty="0">
                <a:latin typeface="Arial" panose="020B06040202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50199503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161330-214A-1B41-E5E8-0189458B6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BBBDD85-2B20-EACD-30DB-3784419C3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" y="0"/>
            <a:ext cx="9275113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8998"/>
      </p:ext>
    </p:extLst>
  </p:cSld>
  <p:clrMapOvr>
    <a:masterClrMapping/>
  </p:clrMapOvr>
  <p:transition advTm="15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884AC-B5E9-7E1B-80F9-F51F08ECC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3" descr="IMGP4133_2.jpg">
            <a:extLst>
              <a:ext uri="{FF2B5EF4-FFF2-40B4-BE49-F238E27FC236}">
                <a16:creationId xmlns:a16="http://schemas.microsoft.com/office/drawing/2014/main" id="{57A23C55-F45A-E00B-02BC-5FDBBAD122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" y="0"/>
            <a:ext cx="754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TextBox 4">
            <a:extLst>
              <a:ext uri="{FF2B5EF4-FFF2-40B4-BE49-F238E27FC236}">
                <a16:creationId xmlns:a16="http://schemas.microsoft.com/office/drawing/2014/main" id="{FFA8CE91-59BF-82F7-714C-709F6A600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97180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People</a:t>
            </a:r>
          </a:p>
        </p:txBody>
      </p:sp>
      <p:sp>
        <p:nvSpPr>
          <p:cNvPr id="191492" name="TextBox 5">
            <a:extLst>
              <a:ext uri="{FF2B5EF4-FFF2-40B4-BE49-F238E27FC236}">
                <a16:creationId xmlns:a16="http://schemas.microsoft.com/office/drawing/2014/main" id="{15D245D5-2A72-E648-B394-1E0D13908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810000"/>
            <a:ext cx="903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Profit</a:t>
            </a:r>
          </a:p>
        </p:txBody>
      </p:sp>
      <p:sp>
        <p:nvSpPr>
          <p:cNvPr id="191493" name="TextBox 6">
            <a:extLst>
              <a:ext uri="{FF2B5EF4-FFF2-40B4-BE49-F238E27FC236}">
                <a16:creationId xmlns:a16="http://schemas.microsoft.com/office/drawing/2014/main" id="{D79FBCC9-C2F7-DA93-EAF1-447F6413F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33400"/>
            <a:ext cx="114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Project</a:t>
            </a:r>
          </a:p>
        </p:txBody>
      </p:sp>
      <p:sp>
        <p:nvSpPr>
          <p:cNvPr id="191494" name="TextBox 7">
            <a:extLst>
              <a:ext uri="{FF2B5EF4-FFF2-40B4-BE49-F238E27FC236}">
                <a16:creationId xmlns:a16="http://schemas.microsoft.com/office/drawing/2014/main" id="{0121F514-29F9-9A76-D7FF-47A6C766E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019800"/>
            <a:ext cx="1057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None/>
            </a:pPr>
            <a:r>
              <a:rPr lang="en-US">
                <a:solidFill>
                  <a:srgbClr val="FFFFFF"/>
                </a:solidFill>
                <a:latin typeface="Arial" charset="0"/>
              </a:rPr>
              <a:t>Planet</a:t>
            </a:r>
          </a:p>
        </p:txBody>
      </p:sp>
    </p:spTree>
    <p:extLst>
      <p:ext uri="{BB962C8B-B14F-4D97-AF65-F5344CB8AC3E}">
        <p14:creationId xmlns:p14="http://schemas.microsoft.com/office/powerpoint/2010/main" val="3678444471"/>
      </p:ext>
    </p:extLst>
  </p:cSld>
  <p:clrMapOvr>
    <a:masterClrMapping/>
  </p:clrMapOvr>
  <p:transition advTm="15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2575"/>
            <a:ext cx="9144000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3275" y="0"/>
            <a:ext cx="4997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3800" y="0"/>
            <a:ext cx="4665663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224" y="-27384"/>
            <a:ext cx="8788400" cy="878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3474" name="Text Box 7"/>
          <p:cNvSpPr txBox="1">
            <a:spLocks noChangeArrowheads="1"/>
          </p:cNvSpPr>
          <p:nvPr/>
        </p:nvSpPr>
        <p:spPr bwMode="auto">
          <a:xfrm>
            <a:off x="152400" y="1295400"/>
            <a:ext cx="3200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nl-NL" sz="1800" dirty="0">
                <a:solidFill>
                  <a:srgbClr val="FFFFFF"/>
                </a:solidFill>
                <a:latin typeface="Arial" charset="0"/>
                <a:cs typeface="Arial" charset="0"/>
              </a:rPr>
              <a:t>Wateringen</a:t>
            </a:r>
          </a:p>
          <a:p>
            <a:endParaRPr lang="nl-NL" sz="18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r>
              <a:rPr lang="nl-NL" sz="1800" dirty="0">
                <a:solidFill>
                  <a:srgbClr val="FFFFFF"/>
                </a:solidFill>
                <a:latin typeface="Arial" charset="0"/>
                <a:cs typeface="Arial" charset="0"/>
              </a:rPr>
              <a:t>denk mondiaal handel lokaal</a:t>
            </a:r>
          </a:p>
        </p:txBody>
      </p:sp>
      <p:sp>
        <p:nvSpPr>
          <p:cNvPr id="233475" name="Line 8"/>
          <p:cNvSpPr>
            <a:spLocks noChangeShapeType="1"/>
          </p:cNvSpPr>
          <p:nvPr/>
        </p:nvSpPr>
        <p:spPr bwMode="auto">
          <a:xfrm>
            <a:off x="3348038" y="2060575"/>
            <a:ext cx="2304082" cy="432321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33476" name="Text Box 9"/>
          <p:cNvSpPr txBox="1">
            <a:spLocks noChangeArrowheads="1"/>
          </p:cNvSpPr>
          <p:nvPr/>
        </p:nvSpPr>
        <p:spPr bwMode="auto">
          <a:xfrm>
            <a:off x="6934200" y="1600200"/>
            <a:ext cx="1841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nl-NL" sz="1800">
              <a:solidFill>
                <a:srgbClr val="FFFFFF"/>
              </a:solidFill>
            </a:endParaRPr>
          </a:p>
          <a:p>
            <a:endParaRPr lang="nl-NL">
              <a:latin typeface="Times" charset="0"/>
            </a:endParaRPr>
          </a:p>
        </p:txBody>
      </p:sp>
      <p:sp>
        <p:nvSpPr>
          <p:cNvPr id="233477" name="Text Box 10"/>
          <p:cNvSpPr txBox="1">
            <a:spLocks noChangeArrowheads="1"/>
          </p:cNvSpPr>
          <p:nvPr/>
        </p:nvSpPr>
        <p:spPr bwMode="auto">
          <a:xfrm>
            <a:off x="5257800" y="55784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endParaRPr lang="en-US" sz="1800">
              <a:latin typeface="Times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3995A-E8AF-212A-CC58-D6405713B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65EE05C1-46B6-68B5-7054-FCEF79DCD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B31A3EE-8683-D634-7D83-CB05DFFD7012}"/>
              </a:ext>
            </a:extLst>
          </p:cNvPr>
          <p:cNvSpPr txBox="1"/>
          <p:nvPr/>
        </p:nvSpPr>
        <p:spPr>
          <a:xfrm>
            <a:off x="611560" y="2276872"/>
            <a:ext cx="73547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    De begrippen in relatie tot de Bouw</a:t>
            </a:r>
          </a:p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Ecologisch bouwen, Milieuvriendelijk - , Duurzaam - , Duurbaar - ,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Volhoudbaar</a:t>
            </a:r>
            <a:endParaRPr lang="nl-NL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nl-NL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BREDER KADER Het 4 P model, </a:t>
            </a:r>
            <a:r>
              <a:rPr lang="nl-NL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tetraeder</a:t>
            </a:r>
            <a:endParaRPr lang="nl-NL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Sociaal, Ecologische, Economisch, Ruimtelijk</a:t>
            </a:r>
          </a:p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68E1D3F-BF4C-03B7-4A0A-5EB00738B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B11E965-2AF4-6CA6-FEBA-0AE4E6948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20713"/>
            <a:ext cx="77724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57D63"/>
                </a:solidFill>
                <a:latin typeface="Arial" pitchFamily="-110" charset="0"/>
              </a:defRPr>
            </a:lvl9pPr>
          </a:lstStyle>
          <a:p>
            <a:pPr algn="ctr"/>
            <a:r>
              <a:rPr lang="en-US" sz="2800" kern="0">
                <a:latin typeface="Arial" charset="0"/>
                <a:ea typeface="ＭＳ Ｐゴシック" charset="0"/>
                <a:cs typeface="ＭＳ Ｐゴシック" charset="0"/>
              </a:rPr>
              <a:t>Volhoudbare Architectuur</a:t>
            </a:r>
            <a:endParaRPr lang="nl-NL" sz="2800" kern="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2941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909898" y="3032731"/>
            <a:ext cx="79331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  <a:latin typeface="+mj-lt"/>
              </a:rPr>
              <a:t>Het is goed om hier te zijn</a:t>
            </a:r>
          </a:p>
          <a:p>
            <a:endParaRPr lang="nl-NL" dirty="0">
              <a:solidFill>
                <a:srgbClr val="FFFFFF"/>
              </a:solidFill>
              <a:latin typeface="+mj-lt"/>
            </a:endParaRPr>
          </a:p>
          <a:p>
            <a:r>
              <a:rPr lang="nl-NL" dirty="0">
                <a:solidFill>
                  <a:srgbClr val="FFFFFF"/>
                </a:solidFill>
                <a:latin typeface="+mj-lt"/>
              </a:rPr>
              <a:t>In Suriname: Zeg mij: Wie is je vader? Wie is je moeder?</a:t>
            </a:r>
          </a:p>
          <a:p>
            <a:endParaRPr lang="nl-NL" dirty="0">
              <a:solidFill>
                <a:srgbClr val="FFFFFF"/>
              </a:solidFill>
              <a:latin typeface="+mj-lt"/>
            </a:endParaRPr>
          </a:p>
          <a:p>
            <a:r>
              <a:rPr lang="nl-NL" dirty="0">
                <a:solidFill>
                  <a:srgbClr val="FFFFFF"/>
                </a:solidFill>
                <a:latin typeface="+mj-lt"/>
              </a:rPr>
              <a:t>Westlandse wortels</a:t>
            </a:r>
          </a:p>
          <a:p>
            <a:endParaRPr lang="nl-N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1402C6-E6A2-F706-5D75-5EFB37A999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01824"/>
            <a:ext cx="7772400" cy="1143000"/>
          </a:xfrm>
        </p:spPr>
        <p:txBody>
          <a:bodyPr/>
          <a:lstStyle/>
          <a:p>
            <a:pPr algn="ctr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Verhalen</a:t>
            </a:r>
            <a:endParaRPr lang="nl-NL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896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Afbeelding 2" descr="IMG_016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32590" y="-387423"/>
            <a:ext cx="10849206" cy="8136904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5220072" y="6474822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</a:rPr>
              <a:t>Loosduinen, 8 mei 1918</a:t>
            </a:r>
          </a:p>
        </p:txBody>
      </p:sp>
    </p:spTree>
    <p:extLst>
      <p:ext uri="{BB962C8B-B14F-4D97-AF65-F5344CB8AC3E}">
        <p14:creationId xmlns:p14="http://schemas.microsoft.com/office/powerpoint/2010/main" val="222136644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89888" cy="4114800"/>
          </a:xfrm>
        </p:spPr>
        <p:txBody>
          <a:bodyPr/>
          <a:lstStyle/>
          <a:p>
            <a:pPr>
              <a:lnSpc>
                <a:spcPct val="60000"/>
              </a:lnSpc>
              <a:buFont typeface="Wingdings" charset="0"/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None/>
              <a:defRPr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endParaRPr lang="en-US" sz="1600" i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Kees van Kees van Kees, van Leen van Nol</a:t>
            </a:r>
            <a:endParaRPr lang="nl-NL" sz="2400" dirty="0"/>
          </a:p>
        </p:txBody>
      </p:sp>
      <p:sp>
        <p:nvSpPr>
          <p:cNvPr id="3" name="Tekstvak 2"/>
          <p:cNvSpPr txBox="1"/>
          <p:nvPr/>
        </p:nvSpPr>
        <p:spPr>
          <a:xfrm>
            <a:off x="683568" y="2564904"/>
            <a:ext cx="8280920" cy="3315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Als 14 jarige gewerkt op de </a:t>
            </a:r>
            <a:r>
              <a:rPr lang="nl-NL" sz="1600" dirty="0" err="1">
                <a:solidFill>
                  <a:srgbClr val="FFFFFF"/>
                </a:solidFill>
                <a:latin typeface="+mj-lt"/>
              </a:rPr>
              <a:t>Loosduinse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</a:t>
            </a:r>
            <a:r>
              <a:rPr lang="nl-NL" sz="1600" dirty="0" err="1">
                <a:solidFill>
                  <a:srgbClr val="FFFFFF"/>
                </a:solidFill>
                <a:latin typeface="+mj-lt"/>
              </a:rPr>
              <a:t>groentenveiling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bij ADJD 1956</a:t>
            </a:r>
          </a:p>
          <a:p>
            <a:pPr>
              <a:lnSpc>
                <a:spcPct val="120000"/>
              </a:lnSpc>
            </a:pPr>
            <a:endParaRPr lang="nl-NL" sz="1600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Kees 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van Kees, 	1906 </a:t>
            </a:r>
            <a:r>
              <a:rPr lang="mr-IN" sz="1600" dirty="0">
                <a:solidFill>
                  <a:srgbClr val="FFFFFF"/>
                </a:solidFill>
                <a:latin typeface="+mj-lt"/>
              </a:rPr>
              <a:t>–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1985, fietsenmaker, radiohandelaar 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van Kees, 	1851 </a:t>
            </a:r>
            <a:r>
              <a:rPr lang="mr-IN" sz="1600" dirty="0">
                <a:solidFill>
                  <a:srgbClr val="FFFFFF"/>
                </a:solidFill>
                <a:latin typeface="+mj-lt"/>
              </a:rPr>
              <a:t>–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1916, </a:t>
            </a:r>
            <a:r>
              <a:rPr lang="nl-NL" sz="1600" dirty="0" err="1">
                <a:solidFill>
                  <a:srgbClr val="FFFFFF"/>
                </a:solidFill>
                <a:latin typeface="+mj-lt"/>
              </a:rPr>
              <a:t>warmoezier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, wethouder Loosduinen, locoburgemeester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van Leen, 	1822 </a:t>
            </a:r>
            <a:r>
              <a:rPr lang="mr-IN" sz="1600" dirty="0">
                <a:solidFill>
                  <a:srgbClr val="FFFFFF"/>
                </a:solidFill>
                <a:latin typeface="+mj-lt"/>
              </a:rPr>
              <a:t>–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1862, tuinder, </a:t>
            </a:r>
            <a:r>
              <a:rPr lang="nl-NL" sz="1600" dirty="0" err="1">
                <a:solidFill>
                  <a:srgbClr val="FFFFFF"/>
                </a:solidFill>
                <a:latin typeface="+mj-lt"/>
              </a:rPr>
              <a:t>warmoezier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nl-NL" sz="1600" dirty="0">
                <a:solidFill>
                  <a:srgbClr val="FFFFFF"/>
                </a:solidFill>
                <a:latin typeface="+mj-lt"/>
              </a:rPr>
              <a:t>van Nol	 	1793 -  	      arbeider, </a:t>
            </a:r>
            <a:r>
              <a:rPr lang="nl-NL" sz="1600" dirty="0" err="1">
                <a:solidFill>
                  <a:srgbClr val="FFFFFF"/>
                </a:solidFill>
                <a:latin typeface="+mj-lt"/>
              </a:rPr>
              <a:t>warmoezier</a:t>
            </a:r>
            <a:r>
              <a:rPr lang="nl-NL" sz="1600" dirty="0">
                <a:solidFill>
                  <a:srgbClr val="FFFFFF"/>
                </a:solidFill>
                <a:latin typeface="+mj-lt"/>
              </a:rPr>
              <a:t>, tuinder		</a:t>
            </a:r>
          </a:p>
          <a:p>
            <a:pPr>
              <a:lnSpc>
                <a:spcPct val="120000"/>
              </a:lnSpc>
            </a:pPr>
            <a:endParaRPr lang="nl-NL" sz="1600" i="1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nl-NL" sz="1600" i="1" dirty="0">
                <a:solidFill>
                  <a:srgbClr val="FFFFFF"/>
                </a:solidFill>
                <a:latin typeface="+mj-lt"/>
              </a:rPr>
              <a:t>Uit: Wie zijn verleden vergeet, </a:t>
            </a:r>
          </a:p>
          <a:p>
            <a:pPr>
              <a:lnSpc>
                <a:spcPct val="120000"/>
              </a:lnSpc>
            </a:pPr>
            <a:r>
              <a:rPr lang="nl-NL" sz="1600" i="1" dirty="0">
                <a:solidFill>
                  <a:srgbClr val="FFFFFF"/>
                </a:solidFill>
                <a:latin typeface="+mj-lt"/>
              </a:rPr>
              <a:t>vergeet zijn toekomst. Els van </a:t>
            </a:r>
            <a:r>
              <a:rPr lang="nl-NL" sz="1600" i="1" dirty="0" err="1">
                <a:solidFill>
                  <a:srgbClr val="FFFFFF"/>
                </a:solidFill>
                <a:latin typeface="+mj-lt"/>
              </a:rPr>
              <a:t>Burkum-Duivestein</a:t>
            </a:r>
            <a:endParaRPr lang="nl-NL" sz="1600" i="1" dirty="0">
              <a:solidFill>
                <a:srgbClr val="FFFFFF"/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nl-NL" sz="1600" i="1" dirty="0">
                <a:solidFill>
                  <a:srgbClr val="FFFFFF"/>
                </a:solidFill>
                <a:latin typeface="+mj-lt"/>
              </a:rPr>
              <a:t>Zoetermeer 2003</a:t>
            </a:r>
          </a:p>
        </p:txBody>
      </p:sp>
    </p:spTree>
    <p:extLst>
      <p:ext uri="{BB962C8B-B14F-4D97-AF65-F5344CB8AC3E}">
        <p14:creationId xmlns:p14="http://schemas.microsoft.com/office/powerpoint/2010/main" val="32404212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192F-8E82-E959-07D2-94B1086BA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>
            <a:extLst>
              <a:ext uri="{FF2B5EF4-FFF2-40B4-BE49-F238E27FC236}">
                <a16:creationId xmlns:a16="http://schemas.microsoft.com/office/drawing/2014/main" id="{88A580EF-2D1B-8964-E236-E1F8103BDD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4907" y="2235862"/>
            <a:ext cx="7989888" cy="4114800"/>
          </a:xfrm>
        </p:spPr>
        <p:txBody>
          <a:bodyPr/>
          <a:lstStyle/>
          <a:p>
            <a:pPr marL="0" indent="0">
              <a:lnSpc>
                <a:spcPct val="170000"/>
              </a:lnSpc>
              <a:buNone/>
              <a:defRPr/>
            </a:pPr>
            <a:r>
              <a:rPr lang="nl-NL" sz="2000" dirty="0"/>
              <a:t>Kees Sr	1906 </a:t>
            </a:r>
            <a:r>
              <a:rPr lang="mr-IN" sz="2000" dirty="0"/>
              <a:t>–</a:t>
            </a:r>
            <a:r>
              <a:rPr lang="nl-NL" sz="2000" dirty="0"/>
              <a:t> 1985, fietsenmaker, radiohandelaar </a:t>
            </a: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Half wees twee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dagen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voor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zijn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tiende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verjaardag</a:t>
            </a:r>
            <a:endParaRPr lang="en-US" sz="1600" i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Mocht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van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pastoor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van der Horst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niet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verder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leren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,want dan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zou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hij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naar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die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slechte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stad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moeten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dus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naar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de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tuin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Op 16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jarige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leerling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fietsenmaker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, op 20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jarige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leeftijd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in 1926 eigen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fietsenzaak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In 1976 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grootste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radio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TV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zaak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van Den Haag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e.o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. 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zaken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doen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met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als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motto: </a:t>
            </a: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“Er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zelf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beter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van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worden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zonder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dat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een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ander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er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slechter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 van </a:t>
            </a:r>
            <a:r>
              <a:rPr lang="en-US" sz="1600" i="1" dirty="0" err="1">
                <a:latin typeface="Arial" charset="0"/>
                <a:ea typeface="ＭＳ Ｐゴシック" charset="0"/>
                <a:cs typeface="ＭＳ Ｐゴシック" charset="0"/>
              </a:rPr>
              <a:t>wordt</a:t>
            </a:r>
            <a:r>
              <a:rPr lang="en-US" sz="1600" i="1" dirty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</a:p>
          <a:p>
            <a:pPr marL="0" indent="0">
              <a:lnSpc>
                <a:spcPct val="170000"/>
              </a:lnSpc>
              <a:buFont typeface="Wingdings" charset="0"/>
              <a:buNone/>
              <a:defRPr/>
            </a:pPr>
            <a:r>
              <a:rPr lang="en-US" sz="2000" i="1" dirty="0" err="1">
                <a:latin typeface="Arial" charset="0"/>
                <a:ea typeface="ＭＳ Ｐゴシック" charset="0"/>
                <a:cs typeface="ＭＳ Ｐゴシック" charset="0"/>
              </a:rPr>
              <a:t>Duurzame</a:t>
            </a:r>
            <a:r>
              <a:rPr lang="en-US" sz="2000" i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000" i="1" dirty="0" err="1">
                <a:latin typeface="Arial" charset="0"/>
                <a:ea typeface="ＭＳ Ｐゴシック" charset="0"/>
                <a:cs typeface="ＭＳ Ｐゴシック" charset="0"/>
              </a:rPr>
              <a:t>Ontwikkeling</a:t>
            </a:r>
            <a:endParaRPr lang="en-US" sz="2000" i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CF4423-CE14-A32A-441E-4F86717DE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Kees van Kees van Kees, van Leen van Nol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0955047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Lege presentatie">
  <a:themeElements>
    <a:clrScheme name="">
      <a:dk1>
        <a:srgbClr val="000000"/>
      </a:dk1>
      <a:lt1>
        <a:srgbClr val="008000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AAC0AA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ege presentat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0" charset="0"/>
          </a:defRPr>
        </a:defPPr>
      </a:lstStyle>
    </a:lnDef>
  </a:objectDefaults>
  <a:extraClrSchemeLst>
    <a:extraClrScheme>
      <a:clrScheme name="Lege presentatie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ge presentatie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ge presentatie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DA74F67F42AE4492E256A4EC6A8B05" ma:contentTypeVersion="10" ma:contentTypeDescription="Create a new document." ma:contentTypeScope="" ma:versionID="73d97f59914529e92f4c9d173253bec0">
  <xsd:schema xmlns:xsd="http://www.w3.org/2001/XMLSchema" xmlns:xs="http://www.w3.org/2001/XMLSchema" xmlns:p="http://schemas.microsoft.com/office/2006/metadata/properties" xmlns:ns2="b24cd057-19b9-4927-ad63-2c2f5eb84b75" xmlns:ns3="c8efae5d-8bac-4a47-8994-3165e959cd0b" targetNamespace="http://schemas.microsoft.com/office/2006/metadata/properties" ma:root="true" ma:fieldsID="785837aa224b721182b0fb6e38d571dc" ns2:_="" ns3:_="">
    <xsd:import namespace="b24cd057-19b9-4927-ad63-2c2f5eb84b75"/>
    <xsd:import namespace="c8efae5d-8bac-4a47-8994-3165e959cd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4cd057-19b9-4927-ad63-2c2f5eb84b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efae5d-8bac-4a47-8994-3165e959cd0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032EF0E-0626-459E-83E2-42F248C890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975A38-6701-4837-B547-BDA84B8368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4cd057-19b9-4927-ad63-2c2f5eb84b75"/>
    <ds:schemaRef ds:uri="c8efae5d-8bac-4a47-8994-3165e959cd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12B8D2-34B9-461C-A875-C10BE386A181}">
  <ds:schemaRefs>
    <ds:schemaRef ds:uri="http://purl.org/dc/terms/"/>
    <ds:schemaRef ds:uri="http://schemas.microsoft.com/office/2006/documentManagement/types"/>
    <ds:schemaRef ds:uri="b24cd057-19b9-4927-ad63-2c2f5eb84b75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c8efae5d-8bac-4a47-8994-3165e959cd0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G:\sjabloon\Lege presentatie.pot</Template>
  <TotalTime>10057</TotalTime>
  <Words>1085</Words>
  <Application>Microsoft Office PowerPoint</Application>
  <PresentationFormat>Diavoorstelling (4:3)</PresentationFormat>
  <Paragraphs>401</Paragraphs>
  <Slides>48</Slides>
  <Notes>47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48</vt:i4>
      </vt:variant>
    </vt:vector>
  </HeadingPairs>
  <TitlesOfParts>
    <vt:vector size="54" baseType="lpstr">
      <vt:lpstr>ＭＳ Ｐゴシック</vt:lpstr>
      <vt:lpstr>Arial</vt:lpstr>
      <vt:lpstr>Times</vt:lpstr>
      <vt:lpstr>Times New Roman</vt:lpstr>
      <vt:lpstr>Wingdings</vt:lpstr>
      <vt:lpstr>Lege presentatie</vt:lpstr>
      <vt:lpstr>Dag van de Architectuur 13 juni 2026 </vt:lpstr>
      <vt:lpstr>Dag van de Architectuur 13 juni 2026 </vt:lpstr>
      <vt:lpstr>Thema van 2026 Solidaire Samenleving</vt:lpstr>
      <vt:lpstr>Dag van de Architectuur 13 juni 2026 </vt:lpstr>
      <vt:lpstr>PowerPoint-presentatie</vt:lpstr>
      <vt:lpstr>Verhalen</vt:lpstr>
      <vt:lpstr>PowerPoint-presentatie</vt:lpstr>
      <vt:lpstr>Kees van Kees van Kees, van Leen van Nol</vt:lpstr>
      <vt:lpstr>Kees van Kees van Kees, van Leen van Nol</vt:lpstr>
      <vt:lpstr>Duurzaam = Sustainable</vt:lpstr>
      <vt:lpstr>Duurzaam = Sustainable</vt:lpstr>
      <vt:lpstr>Duurzaam = Sustainable</vt:lpstr>
      <vt:lpstr>Duurzaam = Sustainable</vt:lpstr>
      <vt:lpstr>Sustainable versus Durable</vt:lpstr>
      <vt:lpstr>Duurzaam</vt:lpstr>
      <vt:lpstr>Van ecologisch tot biobased</vt:lpstr>
      <vt:lpstr>Soms zijn de tegenstellingen te groot …….</vt:lpstr>
      <vt:lpstr>PowerPoint-presentatie</vt:lpstr>
      <vt:lpstr>Stage in de VS</vt:lpstr>
      <vt:lpstr>PowerPoint-presentatie</vt:lpstr>
      <vt:lpstr>PowerPoint-presentatie</vt:lpstr>
      <vt:lpstr>Stage in de VS</vt:lpstr>
      <vt:lpstr>Economisch en ecologisch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Strategieën voor volhoudbaarheid </vt:lpstr>
      <vt:lpstr>Duurzaam</vt:lpstr>
      <vt:lpstr>Volhoudbaar</vt:lpstr>
      <vt:lpstr>PowerPoint-presentatie</vt:lpstr>
      <vt:lpstr>PowerPoint-presentatie</vt:lpstr>
      <vt:lpstr>Huis van Van Beurden</vt:lpstr>
      <vt:lpstr>PowerPoint-presentatie</vt:lpstr>
      <vt:lpstr>PowerPoint-presentatie</vt:lpstr>
      <vt:lpstr>SAWA gebouw in Rotterdam, beste gebouw van 2026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Ten Kroode &amp; Van Zee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Eric van Zee</dc:creator>
  <cp:lastModifiedBy>Irmgard Bomers</cp:lastModifiedBy>
  <cp:revision>618</cp:revision>
  <cp:lastPrinted>2026-06-12T07:39:31Z</cp:lastPrinted>
  <dcterms:created xsi:type="dcterms:W3CDTF">2011-02-02T13:36:01Z</dcterms:created>
  <dcterms:modified xsi:type="dcterms:W3CDTF">2026-06-16T07:40:01Z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0x0101004DDA74F67F42AE4492E256A4EC6A8B05</vt:lpwstr>
  </property>
</Properties>
</file>